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302" r:id="rId3"/>
    <p:sldId id="260" r:id="rId4"/>
    <p:sldId id="257" r:id="rId5"/>
    <p:sldId id="258" r:id="rId6"/>
    <p:sldId id="261" r:id="rId7"/>
    <p:sldId id="263" r:id="rId8"/>
    <p:sldId id="262" r:id="rId9"/>
    <p:sldId id="264" r:id="rId10"/>
    <p:sldId id="273" r:id="rId11"/>
    <p:sldId id="297" r:id="rId12"/>
    <p:sldId id="301" r:id="rId13"/>
    <p:sldId id="278" r:id="rId14"/>
    <p:sldId id="298" r:id="rId15"/>
    <p:sldId id="281" r:id="rId16"/>
    <p:sldId id="284" r:id="rId17"/>
    <p:sldId id="289" r:id="rId18"/>
    <p:sldId id="292" r:id="rId19"/>
    <p:sldId id="300" r:id="rId20"/>
    <p:sldId id="259" r:id="rId21"/>
    <p:sldId id="296" r:id="rId22"/>
  </p:sldIdLst>
  <p:sldSz cx="9144000" cy="6858000" type="screen4x3"/>
  <p:notesSz cx="9144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060" y="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15570">
              <a:lnSpc>
                <a:spcPts val="1240"/>
              </a:lnSpc>
            </a:pPr>
            <a:fld id="{81D60167-4931-47E6-BA6A-407CBD079E47}" type="slidenum">
              <a:rPr spc="-50" dirty="0"/>
              <a:t>‹Nr.›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15570">
              <a:lnSpc>
                <a:spcPts val="1240"/>
              </a:lnSpc>
            </a:pPr>
            <a:fld id="{81D60167-4931-47E6-BA6A-407CBD079E47}" type="slidenum">
              <a:rPr spc="-50" dirty="0"/>
              <a:t>‹Nr.›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83259" y="1861099"/>
            <a:ext cx="3158490" cy="34524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003D5C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049265" y="1861099"/>
            <a:ext cx="3406140" cy="34524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003D5C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12/17/2024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15570">
              <a:lnSpc>
                <a:spcPts val="1240"/>
              </a:lnSpc>
            </a:pPr>
            <a:fld id="{81D60167-4931-47E6-BA6A-407CBD079E47}" type="slidenum">
              <a:rPr spc="-50" dirty="0"/>
              <a:t>‹Nr.›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12/17/2024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15570">
              <a:lnSpc>
                <a:spcPts val="1240"/>
              </a:lnSpc>
            </a:pPr>
            <a:fld id="{81D60167-4931-47E6-BA6A-407CBD079E47}" type="slidenum">
              <a:rPr spc="-50" dirty="0"/>
              <a:t>‹Nr.›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12/17/2024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15570">
              <a:lnSpc>
                <a:spcPts val="1240"/>
              </a:lnSpc>
            </a:pPr>
            <a:fld id="{81D60167-4931-47E6-BA6A-407CBD079E47}" type="slidenum">
              <a:rPr spc="-50" dirty="0"/>
              <a:t>‹Nr.›</a:t>
            </a:fld>
            <a:endParaRPr spc="-5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97305" y="761"/>
            <a:ext cx="7549388" cy="124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5940" y="1513495"/>
            <a:ext cx="7654925" cy="44113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401811" y="6465214"/>
            <a:ext cx="244475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15570">
              <a:lnSpc>
                <a:spcPts val="1240"/>
              </a:lnSpc>
            </a:pPr>
            <a:fld id="{81D60167-4931-47E6-BA6A-407CBD079E47}" type="slidenum">
              <a:rPr spc="-50" dirty="0"/>
              <a:t>‹Nr.›</a:t>
            </a:fld>
            <a:endParaRPr spc="-5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kth.se/en/studies/master/systems-control-robotics/msc-systems-control-and-robotics-1.8733" TargetMode="External"/><Relationship Id="rId3" Type="http://schemas.openxmlformats.org/officeDocument/2006/relationships/hyperlink" Target="http://www.kth.se/student/kurser/program/tcscm/?l=en" TargetMode="External"/><Relationship Id="rId7" Type="http://schemas.openxmlformats.org/officeDocument/2006/relationships/hyperlink" Target="https://www.kth.se/en/studies/master/information-and-network-engineering/msc-information-and-network-engineering-1.673817" TargetMode="External"/><Relationship Id="rId12" Type="http://schemas.openxmlformats.org/officeDocument/2006/relationships/hyperlink" Target="https://www.kth.se/en/studies/exchange/double-degree-1.619496" TargetMode="External"/><Relationship Id="rId2" Type="http://schemas.openxmlformats.org/officeDocument/2006/relationships/hyperlink" Target="https://www.kth.se/en/eecs/utbildning/utbildning-i-elektroteknik-och-datavetenskap-1.770433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kth.se/student/kurser/program/TIMTM?l=en" TargetMode="External"/><Relationship Id="rId11" Type="http://schemas.openxmlformats.org/officeDocument/2006/relationships/hyperlink" Target="http://www.kth.se/student/kurser/program/tsedm/?l=en" TargetMode="External"/><Relationship Id="rId5" Type="http://schemas.openxmlformats.org/officeDocument/2006/relationships/hyperlink" Target="http://www.kth.se/student/kurser/program/tmaim/?l=en" TargetMode="External"/><Relationship Id="rId10" Type="http://schemas.openxmlformats.org/officeDocument/2006/relationships/hyperlink" Target="http://www.kth.se/student/kurser/program/tebsm/?l=en" TargetMode="External"/><Relationship Id="rId4" Type="http://schemas.openxmlformats.org/officeDocument/2006/relationships/hyperlink" Target="https://www.kth.se/student/kurser/program/TCYSM?l=en" TargetMode="External"/><Relationship Id="rId9" Type="http://schemas.openxmlformats.org/officeDocument/2006/relationships/hyperlink" Target="http://www.kth.se/student/kurser/program/tcomm/?l=en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p-paris.fr/en/education/masters/computer-science-program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it.tum.de/cit/studium/internationales/informatics-outgoing/studium-im-ausland/erasmus-dd-fachbereichsaustausch/bewerbungsverfahren/" TargetMode="External"/><Relationship Id="rId2" Type="http://schemas.openxmlformats.org/officeDocument/2006/relationships/hyperlink" Target="http://www.cit.tum.de/cit/doubledegrees-informatics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it.tum.de/cit/doubledegrees-informatics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y.uq.edu.au/programs-courses/program_list.html?acad_prog=5660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y.uq.edu.au/programs-courses/program_list.html?acad_prog=5660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756725" y="1828800"/>
            <a:ext cx="5630545" cy="124328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3960" marR="5080" indent="-1191895">
              <a:lnSpc>
                <a:spcPct val="100000"/>
              </a:lnSpc>
              <a:spcBef>
                <a:spcPts val="95"/>
              </a:spcBef>
            </a:pPr>
            <a:r>
              <a:rPr sz="4000" b="1" dirty="0">
                <a:latin typeface="Calibri"/>
                <a:cs typeface="Calibri"/>
              </a:rPr>
              <a:t>Double</a:t>
            </a:r>
            <a:r>
              <a:rPr sz="4000" b="1" spc="-190" dirty="0">
                <a:latin typeface="Calibri"/>
                <a:cs typeface="Calibri"/>
              </a:rPr>
              <a:t> </a:t>
            </a:r>
            <a:r>
              <a:rPr sz="4000" b="1" dirty="0">
                <a:latin typeface="Calibri"/>
                <a:cs typeface="Calibri"/>
              </a:rPr>
              <a:t>Master</a:t>
            </a:r>
            <a:r>
              <a:rPr sz="4000" b="1" spc="-170" dirty="0">
                <a:latin typeface="Calibri"/>
                <a:cs typeface="Calibri"/>
              </a:rPr>
              <a:t> </a:t>
            </a:r>
            <a:r>
              <a:rPr sz="4000" b="1" dirty="0">
                <a:latin typeface="Calibri"/>
                <a:cs typeface="Calibri"/>
              </a:rPr>
              <a:t>Degrees</a:t>
            </a:r>
            <a:r>
              <a:rPr sz="4000" b="1" spc="-180" dirty="0">
                <a:latin typeface="Calibri"/>
                <a:cs typeface="Calibri"/>
              </a:rPr>
              <a:t> </a:t>
            </a:r>
            <a:r>
              <a:rPr sz="4000" b="1" spc="-25" dirty="0">
                <a:latin typeface="Calibri"/>
                <a:cs typeface="Calibri"/>
              </a:rPr>
              <a:t>im </a:t>
            </a:r>
            <a:r>
              <a:rPr sz="4000" b="1" dirty="0">
                <a:latin typeface="Calibri"/>
                <a:cs typeface="Calibri"/>
              </a:rPr>
              <a:t>MSc</a:t>
            </a:r>
            <a:r>
              <a:rPr sz="4000" b="1" spc="-90" dirty="0">
                <a:latin typeface="Calibri"/>
                <a:cs typeface="Calibri"/>
              </a:rPr>
              <a:t> </a:t>
            </a:r>
            <a:r>
              <a:rPr sz="4000" b="1" spc="-10" dirty="0">
                <a:latin typeface="Calibri"/>
                <a:cs typeface="Calibri"/>
              </a:rPr>
              <a:t>Informatik</a:t>
            </a:r>
            <a:endParaRPr sz="4000" dirty="0">
              <a:latin typeface="Calibri"/>
              <a:cs typeface="Calibri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88192561-C0BA-4FE4-9578-C441983FC4B8}"/>
              </a:ext>
            </a:extLst>
          </p:cNvPr>
          <p:cNvSpPr txBox="1"/>
          <p:nvPr/>
        </p:nvSpPr>
        <p:spPr>
          <a:xfrm>
            <a:off x="3152379" y="3229193"/>
            <a:ext cx="28392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/>
              <a:t>Informationsveranstaltung</a:t>
            </a:r>
          </a:p>
          <a:p>
            <a:pPr algn="ctr"/>
            <a:r>
              <a:rPr lang="de-DE" dirty="0"/>
              <a:t>18. Dezember 2024</a:t>
            </a: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30BC6F50-A404-45FD-B187-D85C8FEEAD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4495800"/>
            <a:ext cx="3771900" cy="1400175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62988E0B-53B7-4A82-AF9A-DAA4474380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4724400"/>
            <a:ext cx="1146147" cy="1127858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1322CC3D-A2BB-4432-B805-925980453A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2400" y="4736593"/>
            <a:ext cx="707197" cy="1115665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B5A5FD67-71DE-4E45-944A-4B54647E4A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00" y="191277"/>
            <a:ext cx="1382486" cy="138248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43000" y="341524"/>
            <a:ext cx="7772400" cy="124328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34335" marR="5080" indent="-2428240">
              <a:lnSpc>
                <a:spcPct val="100000"/>
              </a:lnSpc>
              <a:spcBef>
                <a:spcPts val="95"/>
              </a:spcBef>
            </a:pPr>
            <a:r>
              <a:rPr sz="4000" spc="-10" dirty="0" err="1"/>
              <a:t>Kungliga</a:t>
            </a:r>
            <a:r>
              <a:rPr sz="4000" spc="-135" dirty="0"/>
              <a:t> </a:t>
            </a:r>
            <a:r>
              <a:rPr sz="4000" spc="-40" dirty="0" err="1"/>
              <a:t>Tekniska</a:t>
            </a:r>
            <a:r>
              <a:rPr sz="4000" spc="-130" dirty="0"/>
              <a:t> </a:t>
            </a:r>
            <a:r>
              <a:rPr sz="4000" spc="-10" dirty="0" err="1"/>
              <a:t>Högskolan</a:t>
            </a:r>
            <a:r>
              <a:rPr lang="de-DE" sz="4000" spc="-10" dirty="0"/>
              <a:t> (KTH)</a:t>
            </a:r>
            <a:r>
              <a:rPr sz="4000" spc="-10" dirty="0"/>
              <a:t>, Stockholm</a:t>
            </a:r>
            <a:endParaRPr sz="4000" dirty="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1123" y="1807464"/>
            <a:ext cx="8147304" cy="4087367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295400" y="6373774"/>
            <a:ext cx="6629400" cy="1560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240"/>
              </a:lnSpc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Double</a:t>
            </a:r>
            <a:r>
              <a:rPr sz="1200" spc="-30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Degree</a:t>
            </a:r>
            <a:r>
              <a:rPr sz="1200" spc="-2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888888"/>
                </a:solidFill>
                <a:latin typeface="Calibri"/>
                <a:cs typeface="Calibri"/>
              </a:rPr>
              <a:t>Infoevent</a:t>
            </a:r>
            <a:r>
              <a:rPr sz="1200" spc="-4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Dez</a:t>
            </a:r>
            <a:r>
              <a:rPr sz="1200" spc="-1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202</a:t>
            </a:r>
            <a:r>
              <a:rPr lang="de-DE" sz="1200" dirty="0">
                <a:solidFill>
                  <a:srgbClr val="888888"/>
                </a:solidFill>
                <a:latin typeface="Calibri"/>
                <a:cs typeface="Calibri"/>
              </a:rPr>
              <a:t>4</a:t>
            </a:r>
            <a:r>
              <a:rPr sz="1200" spc="20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lang="de-DE" sz="1200" dirty="0">
                <a:solidFill>
                  <a:srgbClr val="888888"/>
                </a:solidFill>
                <a:latin typeface="Calibri"/>
                <a:cs typeface="Calibri"/>
              </a:rPr>
              <a:t>–</a:t>
            </a:r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200" spc="-25" dirty="0">
                <a:solidFill>
                  <a:srgbClr val="888888"/>
                </a:solidFill>
                <a:latin typeface="Calibri"/>
                <a:cs typeface="Calibri"/>
              </a:rPr>
              <a:t>MSc</a:t>
            </a:r>
            <a:r>
              <a:rPr lang="de-DE" sz="1200" spc="-2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200" spc="-10" dirty="0" err="1">
                <a:solidFill>
                  <a:srgbClr val="888888"/>
                </a:solidFill>
                <a:latin typeface="Calibri"/>
                <a:cs typeface="Calibri"/>
              </a:rPr>
              <a:t>Informatik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10</a:t>
            </a:fld>
            <a:endParaRPr spc="-25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3DEE64AD-23CB-438D-9C48-C86B9122A3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302282"/>
            <a:ext cx="1143000" cy="113201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2895600" y="6573780"/>
            <a:ext cx="3795522" cy="1560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240"/>
              </a:lnSpc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Double</a:t>
            </a:r>
            <a:r>
              <a:rPr sz="1200" spc="-30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Degree</a:t>
            </a:r>
            <a:r>
              <a:rPr sz="1200" spc="-2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888888"/>
                </a:solidFill>
                <a:latin typeface="Calibri"/>
                <a:cs typeface="Calibri"/>
              </a:rPr>
              <a:t>Infoevent</a:t>
            </a:r>
            <a:r>
              <a:rPr sz="1200" spc="-4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Dez</a:t>
            </a:r>
            <a:r>
              <a:rPr sz="1200" spc="-1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202</a:t>
            </a:r>
            <a:r>
              <a:rPr lang="de-DE" sz="1200" dirty="0">
                <a:solidFill>
                  <a:srgbClr val="888888"/>
                </a:solidFill>
                <a:latin typeface="Calibri"/>
                <a:cs typeface="Calibri"/>
              </a:rPr>
              <a:t>4</a:t>
            </a:r>
            <a:r>
              <a:rPr sz="1200" spc="20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lang="de-DE" sz="1200" dirty="0">
                <a:solidFill>
                  <a:srgbClr val="888888"/>
                </a:solidFill>
                <a:latin typeface="Calibri"/>
                <a:cs typeface="Calibri"/>
              </a:rPr>
              <a:t>–</a:t>
            </a:r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200" spc="-25" dirty="0">
                <a:solidFill>
                  <a:srgbClr val="888888"/>
                </a:solidFill>
                <a:latin typeface="Calibri"/>
                <a:cs typeface="Calibri"/>
              </a:rPr>
              <a:t>MSc</a:t>
            </a:r>
            <a:r>
              <a:rPr lang="de-DE" sz="1200" spc="-2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200" spc="-10" dirty="0" err="1">
                <a:solidFill>
                  <a:srgbClr val="888888"/>
                </a:solidFill>
                <a:latin typeface="Calibri"/>
                <a:cs typeface="Calibri"/>
              </a:rPr>
              <a:t>Informatik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11</a:t>
            </a:fld>
            <a:endParaRPr spc="-25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53816CA3-3B87-4F10-9675-C8AF1727EA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171" y="228600"/>
            <a:ext cx="1268078" cy="1255885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8DA5F462-37EA-4792-893D-D3512DFC3657}"/>
              </a:ext>
            </a:extLst>
          </p:cNvPr>
          <p:cNvSpPr txBox="1"/>
          <p:nvPr/>
        </p:nvSpPr>
        <p:spPr>
          <a:xfrm>
            <a:off x="555171" y="1910128"/>
            <a:ext cx="8207829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>
              <a:lnSpc>
                <a:spcPct val="150000"/>
              </a:lnSpc>
              <a:spcBef>
                <a:spcPts val="95"/>
              </a:spcBef>
            </a:pPr>
            <a:r>
              <a:rPr lang="en-US" sz="2400" dirty="0">
                <a:latin typeface="Calibri"/>
                <a:cs typeface="Calibri"/>
              </a:rPr>
              <a:t>Double</a:t>
            </a:r>
            <a:r>
              <a:rPr lang="en-US" sz="2400" spc="-20" dirty="0">
                <a:latin typeface="Calibri"/>
                <a:cs typeface="Calibri"/>
              </a:rPr>
              <a:t> </a:t>
            </a:r>
            <a:r>
              <a:rPr lang="en-US" sz="2400" spc="-10" dirty="0">
                <a:latin typeface="Calibri"/>
                <a:cs typeface="Calibri"/>
              </a:rPr>
              <a:t>Degree</a:t>
            </a:r>
            <a:r>
              <a:rPr lang="en-US" sz="2200" spc="-10" dirty="0">
                <a:latin typeface="Calibri"/>
                <a:cs typeface="Calibri"/>
              </a:rPr>
              <a:t>:</a:t>
            </a:r>
            <a:endParaRPr lang="en-US" sz="2200" dirty="0">
              <a:latin typeface="Calibri"/>
              <a:cs typeface="Calibri"/>
            </a:endParaRPr>
          </a:p>
          <a:p>
            <a:pPr marL="215900" indent="-203200">
              <a:lnSpc>
                <a:spcPct val="150000"/>
              </a:lnSpc>
              <a:buFont typeface="Arial"/>
              <a:buChar char="•"/>
              <a:tabLst>
                <a:tab pos="215900" algn="l"/>
              </a:tabLst>
            </a:pPr>
            <a:r>
              <a:rPr lang="en-US" sz="2200" dirty="0">
                <a:latin typeface="Calibri"/>
                <a:cs typeface="Calibri"/>
              </a:rPr>
              <a:t>2</a:t>
            </a:r>
            <a:r>
              <a:rPr lang="en-US" sz="2200" spc="-75" dirty="0">
                <a:latin typeface="Calibri"/>
                <a:cs typeface="Calibri"/>
              </a:rPr>
              <a:t> </a:t>
            </a:r>
            <a:r>
              <a:rPr lang="en-US" sz="2200" dirty="0">
                <a:latin typeface="Calibri"/>
                <a:cs typeface="Calibri"/>
              </a:rPr>
              <a:t>Master (60 ECTS) Semester an der </a:t>
            </a:r>
            <a:r>
              <a:rPr lang="en-US" sz="2200" spc="-25" dirty="0">
                <a:latin typeface="Calibri"/>
                <a:cs typeface="Calibri"/>
              </a:rPr>
              <a:t>TUM</a:t>
            </a:r>
            <a:endParaRPr lang="en-US" sz="2200" dirty="0">
              <a:latin typeface="Calibri"/>
              <a:cs typeface="Calibri"/>
            </a:endParaRPr>
          </a:p>
          <a:p>
            <a:pPr marL="215900" indent="-203200">
              <a:lnSpc>
                <a:spcPct val="150000"/>
              </a:lnSpc>
              <a:buFont typeface="Arial"/>
              <a:buChar char="•"/>
              <a:tabLst>
                <a:tab pos="215900" algn="l"/>
              </a:tabLst>
            </a:pPr>
            <a:r>
              <a:rPr lang="en-US" sz="2200" dirty="0">
                <a:latin typeface="Calibri"/>
                <a:cs typeface="Calibri"/>
              </a:rPr>
              <a:t>2</a:t>
            </a:r>
            <a:r>
              <a:rPr lang="en-US" sz="2200" spc="-75" dirty="0">
                <a:latin typeface="Calibri"/>
                <a:cs typeface="Calibri"/>
              </a:rPr>
              <a:t> </a:t>
            </a:r>
            <a:r>
              <a:rPr lang="en-US" sz="2200" dirty="0">
                <a:latin typeface="Calibri"/>
                <a:cs typeface="Calibri"/>
              </a:rPr>
              <a:t>Master (60 ECTS) Semester an der </a:t>
            </a:r>
            <a:r>
              <a:rPr lang="en-US" sz="2200" spc="-25" dirty="0">
                <a:latin typeface="Calibri"/>
                <a:cs typeface="Calibri"/>
              </a:rPr>
              <a:t>KTH</a:t>
            </a:r>
            <a:endParaRPr lang="en-US" sz="2200" dirty="0">
              <a:latin typeface="Calibri"/>
              <a:cs typeface="Calibri"/>
            </a:endParaRPr>
          </a:p>
          <a:p>
            <a:pPr marL="215900" indent="-203200">
              <a:lnSpc>
                <a:spcPct val="150000"/>
              </a:lnSpc>
              <a:buFont typeface="Arial"/>
              <a:buChar char="•"/>
              <a:tabLst>
                <a:tab pos="215900" algn="l"/>
              </a:tabLst>
            </a:pPr>
            <a:r>
              <a:rPr lang="en-US" sz="2200" dirty="0" err="1">
                <a:latin typeface="Calibri"/>
                <a:cs typeface="Calibri"/>
              </a:rPr>
              <a:t>Masterarbeit</a:t>
            </a:r>
            <a:r>
              <a:rPr lang="en-US" sz="2200" dirty="0">
                <a:latin typeface="Calibri"/>
                <a:cs typeface="Calibri"/>
              </a:rPr>
              <a:t> (30 ECTS) an TUM </a:t>
            </a:r>
            <a:r>
              <a:rPr lang="en-US" sz="2200" dirty="0" err="1">
                <a:latin typeface="Calibri"/>
                <a:cs typeface="Calibri"/>
              </a:rPr>
              <a:t>oder</a:t>
            </a:r>
            <a:r>
              <a:rPr lang="en-US" sz="2200" dirty="0">
                <a:latin typeface="Calibri"/>
                <a:cs typeface="Calibri"/>
              </a:rPr>
              <a:t> KTH</a:t>
            </a:r>
          </a:p>
          <a:p>
            <a:pPr marL="12065" marR="2345055">
              <a:lnSpc>
                <a:spcPct val="150000"/>
              </a:lnSpc>
              <a:tabLst>
                <a:tab pos="821690" algn="l"/>
              </a:tabLst>
            </a:pPr>
            <a:r>
              <a:rPr lang="en-US" sz="2200" dirty="0">
                <a:latin typeface="Calibri"/>
                <a:cs typeface="Calibri"/>
              </a:rPr>
              <a:t>=&gt; Master of Science in </a:t>
            </a:r>
            <a:r>
              <a:rPr lang="en-US" sz="2200" dirty="0" err="1">
                <a:latin typeface="Calibri"/>
                <a:cs typeface="Calibri"/>
              </a:rPr>
              <a:t>Informatik</a:t>
            </a:r>
            <a:r>
              <a:rPr lang="en-US" sz="2200" dirty="0">
                <a:latin typeface="Calibri"/>
                <a:cs typeface="Calibri"/>
              </a:rPr>
              <a:t> (TUM)</a:t>
            </a:r>
            <a:endParaRPr lang="en-US" sz="2200" spc="-10" dirty="0">
              <a:latin typeface="Calibri"/>
              <a:cs typeface="Calibri"/>
            </a:endParaRPr>
          </a:p>
          <a:p>
            <a:pPr marL="12065" marR="2345055" lvl="4">
              <a:lnSpc>
                <a:spcPct val="150000"/>
              </a:lnSpc>
              <a:tabLst>
                <a:tab pos="821690" algn="l"/>
              </a:tabLst>
            </a:pPr>
            <a:r>
              <a:rPr lang="en-US" sz="2200" dirty="0">
                <a:latin typeface="Calibri"/>
                <a:cs typeface="Calibri"/>
              </a:rPr>
              <a:t>     </a:t>
            </a:r>
            <a:r>
              <a:rPr lang="en-US" sz="2200" dirty="0" err="1">
                <a:latin typeface="Calibri"/>
                <a:cs typeface="Calibri"/>
              </a:rPr>
              <a:t>Civilingenjör</a:t>
            </a:r>
            <a:r>
              <a:rPr lang="en-US" sz="2200" spc="-60" dirty="0">
                <a:latin typeface="Calibri"/>
                <a:cs typeface="Calibri"/>
              </a:rPr>
              <a:t> </a:t>
            </a:r>
            <a:r>
              <a:rPr lang="en-US" sz="2200" dirty="0" err="1">
                <a:latin typeface="Calibri"/>
                <a:cs typeface="Calibri"/>
              </a:rPr>
              <a:t>i</a:t>
            </a:r>
            <a:r>
              <a:rPr lang="en-US" sz="2200" spc="-70" dirty="0">
                <a:latin typeface="Calibri"/>
                <a:cs typeface="Calibri"/>
              </a:rPr>
              <a:t> </a:t>
            </a:r>
            <a:r>
              <a:rPr lang="en-US" sz="2200" spc="-10" dirty="0" err="1">
                <a:latin typeface="Calibri"/>
                <a:cs typeface="Calibri"/>
              </a:rPr>
              <a:t>Datateknik</a:t>
            </a:r>
            <a:r>
              <a:rPr lang="en-US" sz="2200" spc="-10" dirty="0">
                <a:latin typeface="Calibri"/>
                <a:cs typeface="Calibri"/>
              </a:rPr>
              <a:t> (KTH)</a:t>
            </a:r>
            <a:endParaRPr lang="en-US" sz="2200" dirty="0">
              <a:latin typeface="Calibri"/>
              <a:cs typeface="Calibri"/>
            </a:endParaRPr>
          </a:p>
          <a:p>
            <a:pPr marL="12700">
              <a:lnSpc>
                <a:spcPct val="150000"/>
              </a:lnSpc>
              <a:tabLst>
                <a:tab pos="215900" algn="l"/>
              </a:tabLst>
            </a:pPr>
            <a:endParaRPr lang="en-US" sz="2400" dirty="0">
              <a:latin typeface="Calibri"/>
              <a:cs typeface="Calibri"/>
            </a:endParaRPr>
          </a:p>
          <a:p>
            <a:endParaRPr lang="de-DE" dirty="0"/>
          </a:p>
        </p:txBody>
      </p:sp>
      <p:sp>
        <p:nvSpPr>
          <p:cNvPr id="9" name="object 2">
            <a:extLst>
              <a:ext uri="{FF2B5EF4-FFF2-40B4-BE49-F238E27FC236}">
                <a16:creationId xmlns:a16="http://schemas.microsoft.com/office/drawing/2014/main" id="{AA6F8539-6415-4B85-9B24-998456C9A5D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24000" y="654243"/>
            <a:ext cx="6817486" cy="40459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34335" marR="5080" indent="-2428240">
              <a:lnSpc>
                <a:spcPct val="100000"/>
              </a:lnSpc>
              <a:spcBef>
                <a:spcPts val="95"/>
              </a:spcBef>
            </a:pPr>
            <a:r>
              <a:rPr sz="2550" spc="-10" dirty="0" err="1"/>
              <a:t>Kungliga</a:t>
            </a:r>
            <a:r>
              <a:rPr sz="2550" spc="-135" dirty="0"/>
              <a:t> </a:t>
            </a:r>
            <a:r>
              <a:rPr sz="2550" spc="-40" dirty="0" err="1"/>
              <a:t>Tekniska</a:t>
            </a:r>
            <a:r>
              <a:rPr sz="2550" spc="-130" dirty="0"/>
              <a:t> </a:t>
            </a:r>
            <a:r>
              <a:rPr sz="2550" spc="-10" dirty="0" err="1"/>
              <a:t>Högskolan</a:t>
            </a:r>
            <a:r>
              <a:rPr lang="de-DE" sz="2550" spc="-10" dirty="0"/>
              <a:t> (KTH)</a:t>
            </a:r>
            <a:r>
              <a:rPr sz="2550" spc="-10" dirty="0"/>
              <a:t>, Stockholm</a:t>
            </a:r>
            <a:endParaRPr sz="2550" dirty="0"/>
          </a:p>
        </p:txBody>
      </p:sp>
    </p:spTree>
    <p:extLst>
      <p:ext uri="{BB962C8B-B14F-4D97-AF65-F5344CB8AC3E}">
        <p14:creationId xmlns:p14="http://schemas.microsoft.com/office/powerpoint/2010/main" val="5754230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2895600" y="6573780"/>
            <a:ext cx="3795522" cy="1560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240"/>
              </a:lnSpc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Double</a:t>
            </a:r>
            <a:r>
              <a:rPr sz="1200" spc="-30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Degree</a:t>
            </a:r>
            <a:r>
              <a:rPr sz="1200" spc="-2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888888"/>
                </a:solidFill>
                <a:latin typeface="Calibri"/>
                <a:cs typeface="Calibri"/>
              </a:rPr>
              <a:t>Infoevent</a:t>
            </a:r>
            <a:r>
              <a:rPr sz="1200" spc="-4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Dez</a:t>
            </a:r>
            <a:r>
              <a:rPr sz="1200" spc="-1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202</a:t>
            </a:r>
            <a:r>
              <a:rPr lang="de-DE" sz="1200" dirty="0">
                <a:solidFill>
                  <a:srgbClr val="888888"/>
                </a:solidFill>
                <a:latin typeface="Calibri"/>
                <a:cs typeface="Calibri"/>
              </a:rPr>
              <a:t>4</a:t>
            </a:r>
            <a:r>
              <a:rPr sz="1200" spc="20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lang="de-DE" sz="1200" dirty="0">
                <a:solidFill>
                  <a:srgbClr val="888888"/>
                </a:solidFill>
                <a:latin typeface="Calibri"/>
                <a:cs typeface="Calibri"/>
              </a:rPr>
              <a:t>–</a:t>
            </a:r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200" spc="-25" dirty="0">
                <a:solidFill>
                  <a:srgbClr val="888888"/>
                </a:solidFill>
                <a:latin typeface="Calibri"/>
                <a:cs typeface="Calibri"/>
              </a:rPr>
              <a:t>MSc</a:t>
            </a:r>
            <a:r>
              <a:rPr lang="de-DE" sz="1200" spc="-2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200" spc="-10" dirty="0" err="1">
                <a:solidFill>
                  <a:srgbClr val="888888"/>
                </a:solidFill>
                <a:latin typeface="Calibri"/>
                <a:cs typeface="Calibri"/>
              </a:rPr>
              <a:t>Informatik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12</a:t>
            </a:fld>
            <a:endParaRPr spc="-25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53816CA3-3B87-4F10-9675-C8AF1727EA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171" y="228600"/>
            <a:ext cx="1268078" cy="1255885"/>
          </a:xfrm>
          <a:prstGeom prst="rect">
            <a:avLst/>
          </a:prstGeom>
        </p:spPr>
      </p:pic>
      <p:sp>
        <p:nvSpPr>
          <p:cNvPr id="11" name="object 2">
            <a:extLst>
              <a:ext uri="{FF2B5EF4-FFF2-40B4-BE49-F238E27FC236}">
                <a16:creationId xmlns:a16="http://schemas.microsoft.com/office/drawing/2014/main" id="{BEDF5C9C-0B7A-425D-8883-0598E103493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24000" y="625665"/>
            <a:ext cx="6817486" cy="40459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34335" marR="5080" indent="-2428240">
              <a:lnSpc>
                <a:spcPct val="100000"/>
              </a:lnSpc>
              <a:spcBef>
                <a:spcPts val="95"/>
              </a:spcBef>
            </a:pPr>
            <a:r>
              <a:rPr sz="2550" spc="-10" dirty="0" err="1"/>
              <a:t>Kungliga</a:t>
            </a:r>
            <a:r>
              <a:rPr sz="2550" spc="-135" dirty="0"/>
              <a:t> </a:t>
            </a:r>
            <a:r>
              <a:rPr sz="2550" spc="-40" dirty="0" err="1"/>
              <a:t>Tekniska</a:t>
            </a:r>
            <a:r>
              <a:rPr sz="2550" spc="-130" dirty="0"/>
              <a:t> </a:t>
            </a:r>
            <a:r>
              <a:rPr sz="2550" spc="-10" dirty="0" err="1"/>
              <a:t>Högskolan</a:t>
            </a:r>
            <a:r>
              <a:rPr lang="de-DE" sz="2550" spc="-10" dirty="0"/>
              <a:t> (KTH)</a:t>
            </a:r>
            <a:r>
              <a:rPr sz="2550" spc="-10" dirty="0"/>
              <a:t>, Stockholm</a:t>
            </a:r>
            <a:endParaRPr sz="2550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0B167904-CC60-4FA3-810C-B0AA7D83D976}"/>
              </a:ext>
            </a:extLst>
          </p:cNvPr>
          <p:cNvSpPr txBox="1"/>
          <p:nvPr/>
        </p:nvSpPr>
        <p:spPr>
          <a:xfrm>
            <a:off x="2971800" y="2286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146CFE33-EDA3-4444-9878-F49B51E44D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1859903"/>
            <a:ext cx="6318250" cy="387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354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2667000" y="6505268"/>
            <a:ext cx="4024122" cy="1560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240"/>
              </a:lnSpc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Double</a:t>
            </a:r>
            <a:r>
              <a:rPr sz="1200" spc="-30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Degree</a:t>
            </a:r>
            <a:r>
              <a:rPr sz="1200" spc="-2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888888"/>
                </a:solidFill>
                <a:latin typeface="Calibri"/>
                <a:cs typeface="Calibri"/>
              </a:rPr>
              <a:t>Infoevent</a:t>
            </a:r>
            <a:r>
              <a:rPr sz="1200" spc="-4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Dez</a:t>
            </a:r>
            <a:r>
              <a:rPr sz="1200" spc="-1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202</a:t>
            </a:r>
            <a:r>
              <a:rPr lang="de-DE" sz="1200" dirty="0">
                <a:solidFill>
                  <a:srgbClr val="888888"/>
                </a:solidFill>
                <a:latin typeface="Calibri"/>
                <a:cs typeface="Calibri"/>
              </a:rPr>
              <a:t>4</a:t>
            </a:r>
            <a:r>
              <a:rPr sz="1200" spc="20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lang="de-DE" sz="1200" dirty="0">
                <a:solidFill>
                  <a:srgbClr val="888888"/>
                </a:solidFill>
                <a:latin typeface="Calibri"/>
                <a:cs typeface="Calibri"/>
              </a:rPr>
              <a:t>–</a:t>
            </a:r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200" spc="-25" dirty="0">
                <a:solidFill>
                  <a:srgbClr val="888888"/>
                </a:solidFill>
                <a:latin typeface="Calibri"/>
                <a:cs typeface="Calibri"/>
              </a:rPr>
              <a:t>MSc</a:t>
            </a:r>
            <a:r>
              <a:rPr lang="de-DE" sz="1200" spc="-2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200" spc="-10" dirty="0" err="1">
                <a:solidFill>
                  <a:srgbClr val="888888"/>
                </a:solidFill>
                <a:latin typeface="Calibri"/>
                <a:cs typeface="Calibri"/>
              </a:rPr>
              <a:t>Informatik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13</a:t>
            </a:fld>
            <a:endParaRPr spc="-25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84325" y="741972"/>
            <a:ext cx="6817486" cy="40459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34335" marR="5080" indent="-2428240">
              <a:lnSpc>
                <a:spcPct val="100000"/>
              </a:lnSpc>
              <a:spcBef>
                <a:spcPts val="95"/>
              </a:spcBef>
            </a:pPr>
            <a:r>
              <a:rPr sz="2550" spc="-10" dirty="0" err="1"/>
              <a:t>Kungliga</a:t>
            </a:r>
            <a:r>
              <a:rPr sz="2550" spc="-135" dirty="0"/>
              <a:t> </a:t>
            </a:r>
            <a:r>
              <a:rPr sz="2550" spc="-40" dirty="0" err="1"/>
              <a:t>Tekniska</a:t>
            </a:r>
            <a:r>
              <a:rPr sz="2550" spc="-130" dirty="0"/>
              <a:t> </a:t>
            </a:r>
            <a:r>
              <a:rPr sz="2550" spc="-10" dirty="0" err="1"/>
              <a:t>Högskolan</a:t>
            </a:r>
            <a:r>
              <a:rPr lang="de-DE" sz="2550" spc="-10" dirty="0"/>
              <a:t> (KTH)</a:t>
            </a:r>
            <a:r>
              <a:rPr sz="2550" spc="-10" dirty="0"/>
              <a:t>, Stockholm</a:t>
            </a:r>
            <a:endParaRPr sz="2550" dirty="0"/>
          </a:p>
        </p:txBody>
      </p:sp>
      <p:sp>
        <p:nvSpPr>
          <p:cNvPr id="3" name="object 3"/>
          <p:cNvSpPr txBox="1"/>
          <p:nvPr/>
        </p:nvSpPr>
        <p:spPr>
          <a:xfrm>
            <a:off x="563343" y="1905000"/>
            <a:ext cx="7696200" cy="414151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400" dirty="0">
                <a:latin typeface="Calibri"/>
                <a:cs typeface="Calibri"/>
              </a:rPr>
              <a:t>School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Electrical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Engineering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Computer </a:t>
            </a:r>
            <a:r>
              <a:rPr sz="2400" dirty="0">
                <a:latin typeface="Calibri"/>
                <a:cs typeface="Calibri"/>
              </a:rPr>
              <a:t>Science</a:t>
            </a:r>
            <a:r>
              <a:rPr sz="2400" spc="-10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(EECS)</a:t>
            </a:r>
            <a:endParaRPr lang="de-DE" sz="2400" spc="-10" dirty="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95"/>
              </a:spcBef>
            </a:pPr>
            <a:endParaRPr lang="de-DE" sz="800" spc="-1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 err="1">
                <a:latin typeface="Calibri"/>
                <a:cs typeface="Calibri"/>
              </a:rPr>
              <a:t>Schwerpunkte</a:t>
            </a:r>
            <a:r>
              <a:rPr lang="en-US" sz="2200" spc="-10" dirty="0">
                <a:latin typeface="Calibri"/>
                <a:cs typeface="Calibri"/>
              </a:rPr>
              <a:t>:</a:t>
            </a: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endParaRPr lang="en-US" sz="800" dirty="0">
              <a:latin typeface="Calibri"/>
              <a:cs typeface="Calibri"/>
            </a:endParaRPr>
          </a:p>
          <a:p>
            <a:pPr marL="469265" indent="-456565">
              <a:lnSpc>
                <a:spcPct val="100000"/>
              </a:lnSpc>
              <a:buFont typeface="Arial"/>
              <a:buChar char="•"/>
              <a:tabLst>
                <a:tab pos="469265" algn="l"/>
              </a:tabLst>
            </a:pPr>
            <a:r>
              <a:rPr lang="en-US" sz="2200" spc="-10" dirty="0">
                <a:latin typeface="Calibri"/>
                <a:cs typeface="Calibri"/>
              </a:rPr>
              <a:t>Theoretical</a:t>
            </a:r>
            <a:r>
              <a:rPr lang="en-US" sz="2200" spc="-95" dirty="0">
                <a:latin typeface="Calibri"/>
                <a:cs typeface="Calibri"/>
              </a:rPr>
              <a:t> </a:t>
            </a:r>
            <a:r>
              <a:rPr lang="en-US" sz="2200" dirty="0">
                <a:latin typeface="Calibri"/>
                <a:cs typeface="Calibri"/>
              </a:rPr>
              <a:t>Computer</a:t>
            </a:r>
            <a:r>
              <a:rPr lang="en-US" sz="2200" spc="-90" dirty="0">
                <a:latin typeface="Calibri"/>
                <a:cs typeface="Calibri"/>
              </a:rPr>
              <a:t> </a:t>
            </a:r>
            <a:r>
              <a:rPr lang="en-US" sz="2200" spc="-10" dirty="0">
                <a:latin typeface="Calibri"/>
                <a:cs typeface="Calibri"/>
              </a:rPr>
              <a:t>Science</a:t>
            </a:r>
            <a:endParaRPr lang="en-US" sz="2200" dirty="0">
              <a:latin typeface="Calibri"/>
              <a:cs typeface="Calibri"/>
            </a:endParaRPr>
          </a:p>
          <a:p>
            <a:pPr marL="469265" indent="-456565">
              <a:lnSpc>
                <a:spcPct val="100000"/>
              </a:lnSpc>
              <a:buFont typeface="Arial"/>
              <a:buChar char="•"/>
              <a:tabLst>
                <a:tab pos="469265" algn="l"/>
              </a:tabLst>
            </a:pPr>
            <a:r>
              <a:rPr lang="en-US" sz="2200" dirty="0">
                <a:latin typeface="Calibri"/>
                <a:cs typeface="Calibri"/>
              </a:rPr>
              <a:t>Software</a:t>
            </a:r>
            <a:r>
              <a:rPr lang="en-US" sz="2200" spc="-145" dirty="0">
                <a:latin typeface="Calibri"/>
                <a:cs typeface="Calibri"/>
              </a:rPr>
              <a:t> </a:t>
            </a:r>
            <a:r>
              <a:rPr lang="en-US" sz="2200" spc="-10" dirty="0">
                <a:latin typeface="Calibri"/>
                <a:cs typeface="Calibri"/>
              </a:rPr>
              <a:t>Engineering</a:t>
            </a:r>
            <a:endParaRPr lang="en-US" sz="2200" dirty="0">
              <a:latin typeface="Calibri"/>
              <a:cs typeface="Calibri"/>
            </a:endParaRPr>
          </a:p>
          <a:p>
            <a:pPr marL="469265" indent="-456565">
              <a:lnSpc>
                <a:spcPct val="100000"/>
              </a:lnSpc>
              <a:buFont typeface="Arial"/>
              <a:buChar char="•"/>
              <a:tabLst>
                <a:tab pos="469265" algn="l"/>
              </a:tabLst>
            </a:pPr>
            <a:r>
              <a:rPr lang="en-US" sz="2200" dirty="0">
                <a:latin typeface="Calibri"/>
                <a:cs typeface="Calibri"/>
              </a:rPr>
              <a:t>IT</a:t>
            </a:r>
            <a:r>
              <a:rPr lang="en-US" sz="2200" spc="-5" dirty="0">
                <a:latin typeface="Calibri"/>
                <a:cs typeface="Calibri"/>
              </a:rPr>
              <a:t> </a:t>
            </a:r>
            <a:r>
              <a:rPr lang="en-US" sz="2200" spc="-10" dirty="0">
                <a:latin typeface="Calibri"/>
                <a:cs typeface="Calibri"/>
              </a:rPr>
              <a:t>Security</a:t>
            </a:r>
            <a:endParaRPr lang="en-US" sz="2200" dirty="0">
              <a:latin typeface="Calibri"/>
              <a:cs typeface="Calibri"/>
            </a:endParaRPr>
          </a:p>
          <a:p>
            <a:pPr marL="469265" indent="-456565">
              <a:lnSpc>
                <a:spcPct val="100000"/>
              </a:lnSpc>
              <a:buFont typeface="Arial"/>
              <a:buChar char="•"/>
              <a:tabLst>
                <a:tab pos="469265" algn="l"/>
              </a:tabLst>
            </a:pPr>
            <a:r>
              <a:rPr lang="en-US" sz="2200" spc="-10" dirty="0">
                <a:latin typeface="Calibri"/>
                <a:cs typeface="Calibri"/>
              </a:rPr>
              <a:t>Visualization</a:t>
            </a:r>
            <a:endParaRPr lang="en-US" sz="2200" dirty="0">
              <a:latin typeface="Calibri"/>
              <a:cs typeface="Calibri"/>
            </a:endParaRPr>
          </a:p>
          <a:p>
            <a:pPr marL="469265" indent="-456565">
              <a:lnSpc>
                <a:spcPct val="100000"/>
              </a:lnSpc>
              <a:buFont typeface="Arial"/>
              <a:buChar char="•"/>
              <a:tabLst>
                <a:tab pos="469265" algn="l"/>
              </a:tabLst>
            </a:pPr>
            <a:r>
              <a:rPr lang="en-US" sz="2200" dirty="0">
                <a:latin typeface="Calibri"/>
                <a:cs typeface="Calibri"/>
              </a:rPr>
              <a:t>Machine</a:t>
            </a:r>
            <a:r>
              <a:rPr lang="en-US" sz="2200" spc="-85" dirty="0">
                <a:latin typeface="Calibri"/>
                <a:cs typeface="Calibri"/>
              </a:rPr>
              <a:t> </a:t>
            </a:r>
            <a:r>
              <a:rPr lang="en-US" sz="2200" spc="-10" dirty="0">
                <a:latin typeface="Calibri"/>
                <a:cs typeface="Calibri"/>
              </a:rPr>
              <a:t>Learning</a:t>
            </a:r>
            <a:endParaRPr lang="en-US" sz="2200" dirty="0">
              <a:latin typeface="Calibri"/>
              <a:cs typeface="Calibri"/>
            </a:endParaRPr>
          </a:p>
          <a:p>
            <a:pPr marL="469265" indent="-45656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469265" algn="l"/>
              </a:tabLst>
            </a:pPr>
            <a:r>
              <a:rPr lang="en-US" sz="2200" spc="-10" dirty="0">
                <a:latin typeface="Calibri"/>
                <a:cs typeface="Calibri"/>
              </a:rPr>
              <a:t>Computational</a:t>
            </a:r>
            <a:r>
              <a:rPr lang="en-US" sz="2200" spc="-95" dirty="0">
                <a:latin typeface="Calibri"/>
                <a:cs typeface="Calibri"/>
              </a:rPr>
              <a:t> </a:t>
            </a:r>
            <a:r>
              <a:rPr lang="en-US" sz="2200" spc="-10" dirty="0">
                <a:latin typeface="Calibri"/>
                <a:cs typeface="Calibri"/>
              </a:rPr>
              <a:t>Biology</a:t>
            </a:r>
            <a:endParaRPr lang="en-US" sz="2200" dirty="0">
              <a:latin typeface="Calibri"/>
              <a:cs typeface="Calibri"/>
            </a:endParaRPr>
          </a:p>
          <a:p>
            <a:pPr marL="469265" indent="-456565">
              <a:lnSpc>
                <a:spcPct val="100000"/>
              </a:lnSpc>
              <a:buFont typeface="Arial"/>
              <a:buChar char="•"/>
              <a:tabLst>
                <a:tab pos="469265" algn="l"/>
              </a:tabLst>
            </a:pPr>
            <a:r>
              <a:rPr lang="en-US" sz="2200" dirty="0">
                <a:latin typeface="Calibri"/>
                <a:cs typeface="Calibri"/>
              </a:rPr>
              <a:t>Speech</a:t>
            </a:r>
            <a:r>
              <a:rPr lang="en-US" sz="2200" spc="-75" dirty="0">
                <a:latin typeface="Calibri"/>
                <a:cs typeface="Calibri"/>
              </a:rPr>
              <a:t> </a:t>
            </a:r>
            <a:r>
              <a:rPr lang="en-US" sz="2200" dirty="0">
                <a:latin typeface="Calibri"/>
                <a:cs typeface="Calibri"/>
              </a:rPr>
              <a:t>and</a:t>
            </a:r>
            <a:r>
              <a:rPr lang="en-US" sz="2200" spc="-60" dirty="0">
                <a:latin typeface="Calibri"/>
                <a:cs typeface="Calibri"/>
              </a:rPr>
              <a:t> </a:t>
            </a:r>
            <a:r>
              <a:rPr lang="en-US" sz="2200" spc="-10" dirty="0">
                <a:latin typeface="Calibri"/>
                <a:cs typeface="Calibri"/>
              </a:rPr>
              <a:t>Sound</a:t>
            </a:r>
            <a:endParaRPr lang="en-US" sz="2200" dirty="0">
              <a:latin typeface="Calibri"/>
              <a:cs typeface="Calibri"/>
            </a:endParaRPr>
          </a:p>
          <a:p>
            <a:pPr marL="469265" indent="-456565">
              <a:lnSpc>
                <a:spcPct val="100000"/>
              </a:lnSpc>
              <a:buFont typeface="Arial"/>
              <a:buChar char="•"/>
              <a:tabLst>
                <a:tab pos="469265" algn="l"/>
              </a:tabLst>
            </a:pPr>
            <a:r>
              <a:rPr lang="en-US" sz="2200" spc="-10" dirty="0">
                <a:latin typeface="Calibri"/>
                <a:cs typeface="Calibri"/>
              </a:rPr>
              <a:t>Interaction</a:t>
            </a:r>
            <a:r>
              <a:rPr lang="en-US" sz="2200" spc="-90" dirty="0">
                <a:latin typeface="Calibri"/>
                <a:cs typeface="Calibri"/>
              </a:rPr>
              <a:t> </a:t>
            </a:r>
            <a:r>
              <a:rPr lang="en-US" sz="2200" dirty="0">
                <a:latin typeface="Calibri"/>
                <a:cs typeface="Calibri"/>
              </a:rPr>
              <a:t>Design</a:t>
            </a:r>
            <a:r>
              <a:rPr lang="en-US" sz="2200" spc="-65" dirty="0">
                <a:latin typeface="Calibri"/>
                <a:cs typeface="Calibri"/>
              </a:rPr>
              <a:t> </a:t>
            </a:r>
            <a:r>
              <a:rPr lang="en-US" sz="2200" dirty="0">
                <a:latin typeface="Calibri"/>
                <a:cs typeface="Calibri"/>
              </a:rPr>
              <a:t>and</a:t>
            </a:r>
            <a:r>
              <a:rPr lang="en-US" sz="2200" spc="-85" dirty="0">
                <a:latin typeface="Calibri"/>
                <a:cs typeface="Calibri"/>
              </a:rPr>
              <a:t> </a:t>
            </a:r>
            <a:r>
              <a:rPr lang="en-US" sz="2200" dirty="0">
                <a:latin typeface="Calibri"/>
                <a:cs typeface="Calibri"/>
              </a:rPr>
              <a:t>Media</a:t>
            </a:r>
            <a:r>
              <a:rPr lang="en-US" sz="2200" spc="-60" dirty="0">
                <a:latin typeface="Calibri"/>
                <a:cs typeface="Calibri"/>
              </a:rPr>
              <a:t> </a:t>
            </a:r>
            <a:r>
              <a:rPr lang="en-US" sz="2200" spc="-10" dirty="0">
                <a:latin typeface="Calibri"/>
                <a:cs typeface="Calibri"/>
              </a:rPr>
              <a:t>Technology</a:t>
            </a:r>
            <a:endParaRPr lang="en-US" sz="2200" dirty="0">
              <a:latin typeface="Calibri"/>
              <a:cs typeface="Calibri"/>
            </a:endParaRPr>
          </a:p>
          <a:p>
            <a:pPr marL="673100" lvl="1" indent="-2032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673100" algn="l"/>
              </a:tabLst>
            </a:pPr>
            <a:endParaRPr sz="2200" dirty="0">
              <a:latin typeface="Calibri"/>
              <a:cs typeface="Calibri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D4B7383F-6428-424E-AA38-8C9AB4B752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343" y="315586"/>
            <a:ext cx="1265457" cy="1257371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2895600" y="6573780"/>
            <a:ext cx="3795522" cy="1560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240"/>
              </a:lnSpc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Double</a:t>
            </a:r>
            <a:r>
              <a:rPr sz="1200" spc="-30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Degree</a:t>
            </a:r>
            <a:r>
              <a:rPr sz="1200" spc="-2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888888"/>
                </a:solidFill>
                <a:latin typeface="Calibri"/>
                <a:cs typeface="Calibri"/>
              </a:rPr>
              <a:t>Infoevent</a:t>
            </a:r>
            <a:r>
              <a:rPr sz="1200" spc="-4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Dez</a:t>
            </a:r>
            <a:r>
              <a:rPr sz="1200" spc="-1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202</a:t>
            </a:r>
            <a:r>
              <a:rPr lang="de-DE" sz="1200" dirty="0">
                <a:solidFill>
                  <a:srgbClr val="888888"/>
                </a:solidFill>
                <a:latin typeface="Calibri"/>
                <a:cs typeface="Calibri"/>
              </a:rPr>
              <a:t>4</a:t>
            </a:r>
            <a:r>
              <a:rPr sz="1200" spc="20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lang="de-DE" sz="1200" dirty="0">
                <a:solidFill>
                  <a:srgbClr val="888888"/>
                </a:solidFill>
                <a:latin typeface="Calibri"/>
                <a:cs typeface="Calibri"/>
              </a:rPr>
              <a:t>–</a:t>
            </a:r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200" spc="-25" dirty="0">
                <a:solidFill>
                  <a:srgbClr val="888888"/>
                </a:solidFill>
                <a:latin typeface="Calibri"/>
                <a:cs typeface="Calibri"/>
              </a:rPr>
              <a:t>MSc</a:t>
            </a:r>
            <a:r>
              <a:rPr lang="de-DE" sz="1200" spc="-2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200" spc="-10" dirty="0" err="1">
                <a:solidFill>
                  <a:srgbClr val="888888"/>
                </a:solidFill>
                <a:latin typeface="Calibri"/>
                <a:cs typeface="Calibri"/>
              </a:rPr>
              <a:t>Informatik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14</a:t>
            </a:fld>
            <a:endParaRPr spc="-25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53816CA3-3B87-4F10-9675-C8AF1727EA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171" y="228600"/>
            <a:ext cx="1268078" cy="1255885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56F6E5E0-E7A2-431C-93DC-092D56FC139E}"/>
              </a:ext>
            </a:extLst>
          </p:cNvPr>
          <p:cNvSpPr txBox="1"/>
          <p:nvPr/>
        </p:nvSpPr>
        <p:spPr>
          <a:xfrm>
            <a:off x="533400" y="1842949"/>
            <a:ext cx="8055431" cy="37010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065" marR="5080">
              <a:lnSpc>
                <a:spcPct val="100000"/>
              </a:lnSpc>
              <a:spcBef>
                <a:spcPts val="95"/>
              </a:spcBef>
              <a:tabLst>
                <a:tab pos="469265" algn="l"/>
              </a:tabLst>
            </a:pPr>
            <a:r>
              <a:rPr lang="de-DE" sz="2400" dirty="0">
                <a:latin typeface="Calibri"/>
                <a:cs typeface="Calibri"/>
              </a:rPr>
              <a:t>Kursplanung an der KTH:</a:t>
            </a:r>
          </a:p>
          <a:p>
            <a:pPr marL="12065" marR="5080">
              <a:lnSpc>
                <a:spcPct val="100000"/>
              </a:lnSpc>
              <a:spcBef>
                <a:spcPts val="95"/>
              </a:spcBef>
              <a:tabLst>
                <a:tab pos="469265" algn="l"/>
              </a:tabLst>
            </a:pPr>
            <a:endParaRPr lang="de-DE" sz="800" dirty="0">
              <a:latin typeface="Calibri"/>
              <a:cs typeface="Calibri"/>
            </a:endParaRPr>
          </a:p>
          <a:p>
            <a:pPr marL="469265" marR="5080" indent="-4572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469265" algn="l"/>
              </a:tabLst>
            </a:pPr>
            <a:r>
              <a:rPr lang="de-DE" sz="2200" dirty="0">
                <a:latin typeface="Calibri"/>
                <a:cs typeface="Calibri"/>
              </a:rPr>
              <a:t>Erstellen eines individuellen Studienplans über mindestens 60 ECTS Vorlesungen an der KTH</a:t>
            </a:r>
          </a:p>
          <a:p>
            <a:pPr marL="469265" marR="5080" indent="-4572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469265" algn="l"/>
              </a:tabLst>
            </a:pPr>
            <a:endParaRPr lang="en-US" sz="800" dirty="0">
              <a:latin typeface="Calibri"/>
              <a:cs typeface="Calibri"/>
            </a:endParaRPr>
          </a:p>
          <a:p>
            <a:pPr marL="469265" indent="-45656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469265" algn="l"/>
              </a:tabLst>
            </a:pPr>
            <a:r>
              <a:rPr lang="de-DE" sz="2200" dirty="0">
                <a:latin typeface="Calibri"/>
                <a:cs typeface="Calibri"/>
              </a:rPr>
              <a:t>Mindestens 42 ECTS sollten innerhalb eines Masterstudiengangs absolviert werden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469265" algn="l"/>
              </a:tabLst>
            </a:pPr>
            <a:endParaRPr lang="en-US" sz="800" dirty="0">
              <a:latin typeface="Calibri"/>
              <a:cs typeface="Calibri"/>
            </a:endParaRPr>
          </a:p>
          <a:p>
            <a:pPr marL="469265" marR="852805" indent="-457200">
              <a:lnSpc>
                <a:spcPct val="100000"/>
              </a:lnSpc>
              <a:buFont typeface="Arial"/>
              <a:buChar char="•"/>
              <a:tabLst>
                <a:tab pos="469265" algn="l"/>
              </a:tabLst>
            </a:pPr>
            <a:r>
              <a:rPr lang="de-DE" sz="2200" spc="-10" dirty="0">
                <a:latin typeface="Calibri"/>
                <a:cs typeface="Calibri"/>
              </a:rPr>
              <a:t>Genehmigung durch den Programmdirektor in EECS </a:t>
            </a:r>
          </a:p>
          <a:p>
            <a:pPr marL="12065" marR="852805">
              <a:lnSpc>
                <a:spcPct val="100000"/>
              </a:lnSpc>
              <a:tabLst>
                <a:tab pos="469265" algn="l"/>
              </a:tabLst>
            </a:pPr>
            <a:r>
              <a:rPr lang="de-DE" sz="2200" spc="-10" dirty="0">
                <a:latin typeface="Calibri"/>
                <a:cs typeface="Calibri"/>
              </a:rPr>
              <a:t>	(nach Auswahl bei IN.TUM)</a:t>
            </a:r>
          </a:p>
          <a:p>
            <a:pPr marL="469265" marR="852805" indent="-457200">
              <a:lnSpc>
                <a:spcPct val="100000"/>
              </a:lnSpc>
              <a:buFont typeface="Arial"/>
              <a:buChar char="•"/>
              <a:tabLst>
                <a:tab pos="469265" algn="l"/>
              </a:tabLst>
            </a:pPr>
            <a:endParaRPr lang="en-US" sz="800" spc="-10" dirty="0">
              <a:latin typeface="Calibri"/>
              <a:cs typeface="Calibri"/>
            </a:endParaRPr>
          </a:p>
          <a:p>
            <a:pPr marL="469265" marR="852805" indent="-457200">
              <a:lnSpc>
                <a:spcPct val="100000"/>
              </a:lnSpc>
              <a:buFont typeface="Arial"/>
              <a:buChar char="•"/>
              <a:tabLst>
                <a:tab pos="469265" algn="l"/>
              </a:tabLst>
            </a:pPr>
            <a:r>
              <a:rPr lang="de-DE" sz="2200" dirty="0">
                <a:latin typeface="Calibri"/>
                <a:cs typeface="Calibri"/>
              </a:rPr>
              <a:t>Für die Bewerbung an der TUM sind schwedische Sprachkenntnisse von Vorteil, aber keine Voraussetzung</a:t>
            </a:r>
            <a:endParaRPr lang="en-US" sz="2200" dirty="0">
              <a:latin typeface="Calibri"/>
              <a:cs typeface="Calibri"/>
            </a:endParaRPr>
          </a:p>
        </p:txBody>
      </p:sp>
      <p:sp>
        <p:nvSpPr>
          <p:cNvPr id="11" name="object 2">
            <a:extLst>
              <a:ext uri="{FF2B5EF4-FFF2-40B4-BE49-F238E27FC236}">
                <a16:creationId xmlns:a16="http://schemas.microsoft.com/office/drawing/2014/main" id="{BEDF5C9C-0B7A-425D-8883-0598E103493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24000" y="625665"/>
            <a:ext cx="6817486" cy="40459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34335" marR="5080" indent="-2428240">
              <a:lnSpc>
                <a:spcPct val="100000"/>
              </a:lnSpc>
              <a:spcBef>
                <a:spcPts val="95"/>
              </a:spcBef>
            </a:pPr>
            <a:r>
              <a:rPr sz="2550" spc="-10" dirty="0" err="1"/>
              <a:t>Kungliga</a:t>
            </a:r>
            <a:r>
              <a:rPr sz="2550" spc="-135" dirty="0"/>
              <a:t> </a:t>
            </a:r>
            <a:r>
              <a:rPr sz="2550" spc="-40" dirty="0" err="1"/>
              <a:t>Tekniska</a:t>
            </a:r>
            <a:r>
              <a:rPr sz="2550" spc="-130" dirty="0"/>
              <a:t> </a:t>
            </a:r>
            <a:r>
              <a:rPr sz="2550" spc="-10" dirty="0" err="1"/>
              <a:t>Högskolan</a:t>
            </a:r>
            <a:r>
              <a:rPr lang="de-DE" sz="2550" spc="-10" dirty="0"/>
              <a:t> (KTH)</a:t>
            </a:r>
            <a:r>
              <a:rPr sz="2550" spc="-10" dirty="0"/>
              <a:t>, Stockholm</a:t>
            </a:r>
            <a:endParaRPr sz="2550" dirty="0"/>
          </a:p>
        </p:txBody>
      </p:sp>
    </p:spTree>
    <p:extLst>
      <p:ext uri="{BB962C8B-B14F-4D97-AF65-F5344CB8AC3E}">
        <p14:creationId xmlns:p14="http://schemas.microsoft.com/office/powerpoint/2010/main" val="21670526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2462783" y="6542678"/>
            <a:ext cx="4100322" cy="1560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240"/>
              </a:lnSpc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Double</a:t>
            </a:r>
            <a:r>
              <a:rPr sz="1200" spc="-30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Degree</a:t>
            </a:r>
            <a:r>
              <a:rPr sz="1200" spc="-2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888888"/>
                </a:solidFill>
                <a:latin typeface="Calibri"/>
                <a:cs typeface="Calibri"/>
              </a:rPr>
              <a:t>Infoevent</a:t>
            </a:r>
            <a:r>
              <a:rPr sz="1200" spc="-4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Dez</a:t>
            </a:r>
            <a:r>
              <a:rPr sz="1200" spc="-1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202</a:t>
            </a:r>
            <a:r>
              <a:rPr lang="de-DE" sz="1200" dirty="0">
                <a:solidFill>
                  <a:srgbClr val="888888"/>
                </a:solidFill>
                <a:latin typeface="Calibri"/>
                <a:cs typeface="Calibri"/>
              </a:rPr>
              <a:t>4</a:t>
            </a:r>
            <a:r>
              <a:rPr sz="1200" spc="20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lang="de-DE" sz="1200" dirty="0">
                <a:solidFill>
                  <a:srgbClr val="888888"/>
                </a:solidFill>
                <a:latin typeface="Calibri"/>
                <a:cs typeface="Calibri"/>
              </a:rPr>
              <a:t>–</a:t>
            </a:r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200" spc="-25" dirty="0">
                <a:solidFill>
                  <a:srgbClr val="888888"/>
                </a:solidFill>
                <a:latin typeface="Calibri"/>
                <a:cs typeface="Calibri"/>
              </a:rPr>
              <a:t>MSc</a:t>
            </a:r>
            <a:r>
              <a:rPr lang="de-DE" sz="1200" spc="-2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200" spc="-10" dirty="0" err="1">
                <a:solidFill>
                  <a:srgbClr val="888888"/>
                </a:solidFill>
                <a:latin typeface="Calibri"/>
                <a:cs typeface="Calibri"/>
              </a:rPr>
              <a:t>Informatik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15</a:t>
            </a:fld>
            <a:endParaRPr spc="-25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1" y="214986"/>
            <a:ext cx="8382000" cy="5661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67535" marR="5080" indent="-1855470">
              <a:lnSpc>
                <a:spcPct val="100000"/>
              </a:lnSpc>
              <a:spcBef>
                <a:spcPts val="95"/>
              </a:spcBef>
            </a:pPr>
            <a:r>
              <a:rPr sz="3600" dirty="0"/>
              <a:t>Master</a:t>
            </a:r>
            <a:r>
              <a:rPr sz="3600" spc="-70" dirty="0"/>
              <a:t> </a:t>
            </a:r>
            <a:r>
              <a:rPr sz="3600" spc="-10" dirty="0"/>
              <a:t>Program</a:t>
            </a:r>
            <a:r>
              <a:rPr lang="de-DE" sz="3600" spc="-10" dirty="0" err="1"/>
              <a:t>me</a:t>
            </a:r>
            <a:r>
              <a:rPr lang="de-DE" sz="3600" spc="-10" dirty="0"/>
              <a:t> </a:t>
            </a:r>
            <a:r>
              <a:rPr sz="3600" spc="-55" dirty="0"/>
              <a:t> </a:t>
            </a:r>
            <a:r>
              <a:rPr sz="36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/>
              </a:rPr>
              <a:t>KTH</a:t>
            </a:r>
            <a:r>
              <a:rPr sz="3600" u="sng" spc="-6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/>
              </a:rPr>
              <a:t> </a:t>
            </a:r>
            <a:r>
              <a:rPr sz="3600" u="sng" spc="-2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/>
              </a:rPr>
              <a:t>EECS</a:t>
            </a:r>
            <a:endParaRPr sz="3600" dirty="0"/>
          </a:p>
        </p:txBody>
      </p:sp>
      <p:sp>
        <p:nvSpPr>
          <p:cNvPr id="3" name="object 3"/>
          <p:cNvSpPr txBox="1"/>
          <p:nvPr/>
        </p:nvSpPr>
        <p:spPr>
          <a:xfrm>
            <a:off x="381000" y="1066800"/>
            <a:ext cx="7954009" cy="527144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10000"/>
              </a:lnSpc>
              <a:spcBef>
                <a:spcPts val="95"/>
              </a:spcBef>
              <a:buClr>
                <a:srgbClr val="000000"/>
              </a:buClr>
              <a:buFont typeface="Arial"/>
              <a:buChar char="•"/>
              <a:tabLst>
                <a:tab pos="355600" algn="l"/>
              </a:tabLst>
            </a:pPr>
            <a:r>
              <a:rPr sz="2200" u="sng" dirty="0">
                <a:solidFill>
                  <a:srgbClr val="800080"/>
                </a:solidFill>
                <a:uFill>
                  <a:solidFill>
                    <a:srgbClr val="800080"/>
                  </a:solidFill>
                </a:uFill>
                <a:latin typeface="Calibri"/>
                <a:cs typeface="Calibri"/>
                <a:hlinkClick r:id="rId3"/>
              </a:rPr>
              <a:t>Computer</a:t>
            </a:r>
            <a:r>
              <a:rPr sz="2200" u="sng" spc="-100" dirty="0">
                <a:solidFill>
                  <a:srgbClr val="800080"/>
                </a:solidFill>
                <a:uFill>
                  <a:solidFill>
                    <a:srgbClr val="800080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sz="2200" u="sng" spc="-10" dirty="0">
                <a:solidFill>
                  <a:srgbClr val="800080"/>
                </a:solidFill>
                <a:uFill>
                  <a:solidFill>
                    <a:srgbClr val="800080"/>
                  </a:solidFill>
                </a:uFill>
                <a:latin typeface="Calibri"/>
                <a:cs typeface="Calibri"/>
                <a:hlinkClick r:id="rId3"/>
              </a:rPr>
              <a:t>Science</a:t>
            </a:r>
            <a:endParaRPr sz="2200" dirty="0">
              <a:latin typeface="Calibri"/>
              <a:cs typeface="Calibri"/>
            </a:endParaRPr>
          </a:p>
          <a:p>
            <a:pPr marL="355600" indent="-342900">
              <a:lnSpc>
                <a:spcPct val="110000"/>
              </a:lnSpc>
              <a:spcBef>
                <a:spcPts val="5"/>
              </a:spcBef>
              <a:buClr>
                <a:srgbClr val="000000"/>
              </a:buClr>
              <a:buFont typeface="Arial"/>
              <a:buChar char="•"/>
              <a:tabLst>
                <a:tab pos="355600" algn="l"/>
              </a:tabLst>
            </a:pPr>
            <a:r>
              <a:rPr sz="22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/>
              </a:rPr>
              <a:t>Cyber</a:t>
            </a:r>
            <a:r>
              <a:rPr sz="2200" u="sng" spc="-4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/>
              </a:rPr>
              <a:t> </a:t>
            </a:r>
            <a:r>
              <a:rPr sz="22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/>
              </a:rPr>
              <a:t>Security</a:t>
            </a:r>
            <a:endParaRPr sz="2200" dirty="0">
              <a:latin typeface="Calibri"/>
              <a:cs typeface="Calibri"/>
            </a:endParaRPr>
          </a:p>
          <a:p>
            <a:pPr marL="355600" indent="-342900">
              <a:lnSpc>
                <a:spcPct val="110000"/>
              </a:lnSpc>
              <a:buClr>
                <a:srgbClr val="000000"/>
              </a:buClr>
              <a:buFont typeface="Arial"/>
              <a:buChar char="•"/>
              <a:tabLst>
                <a:tab pos="355600" algn="l"/>
              </a:tabLst>
            </a:pPr>
            <a:r>
              <a:rPr sz="22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5"/>
              </a:rPr>
              <a:t>Machine</a:t>
            </a:r>
            <a:r>
              <a:rPr sz="2200" u="sng" spc="-5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5"/>
              </a:rPr>
              <a:t> </a:t>
            </a:r>
            <a:r>
              <a:rPr sz="22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5"/>
              </a:rPr>
              <a:t>Learning</a:t>
            </a:r>
            <a:endParaRPr sz="2200" dirty="0">
              <a:latin typeface="Calibri"/>
              <a:cs typeface="Calibri"/>
            </a:endParaRPr>
          </a:p>
          <a:p>
            <a:pPr marL="355600" indent="-342900">
              <a:lnSpc>
                <a:spcPct val="110000"/>
              </a:lnSpc>
              <a:buClr>
                <a:srgbClr val="000000"/>
              </a:buClr>
              <a:buFont typeface="Arial"/>
              <a:buChar char="•"/>
              <a:tabLst>
                <a:tab pos="355600" algn="l"/>
              </a:tabLst>
            </a:pPr>
            <a:r>
              <a:rPr sz="22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6"/>
              </a:rPr>
              <a:t>Interactive</a:t>
            </a:r>
            <a:r>
              <a:rPr sz="2200" u="sng" spc="-4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6"/>
              </a:rPr>
              <a:t> </a:t>
            </a:r>
            <a:r>
              <a:rPr sz="22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6"/>
              </a:rPr>
              <a:t>Media</a:t>
            </a:r>
            <a:r>
              <a:rPr sz="2200" u="sng" spc="-3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6"/>
              </a:rPr>
              <a:t> </a:t>
            </a:r>
            <a:r>
              <a:rPr sz="22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6"/>
              </a:rPr>
              <a:t>Technology</a:t>
            </a:r>
            <a:endParaRPr sz="2200" dirty="0">
              <a:latin typeface="Calibri"/>
              <a:cs typeface="Calibri"/>
            </a:endParaRPr>
          </a:p>
          <a:p>
            <a:pPr marL="355600" indent="-342900">
              <a:lnSpc>
                <a:spcPct val="110000"/>
              </a:lnSpc>
              <a:buClr>
                <a:srgbClr val="000000"/>
              </a:buClr>
              <a:buFont typeface="Arial"/>
              <a:buChar char="•"/>
              <a:tabLst>
                <a:tab pos="355600" algn="l"/>
              </a:tabLst>
            </a:pPr>
            <a:r>
              <a:rPr sz="22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7"/>
              </a:rPr>
              <a:t>Information</a:t>
            </a:r>
            <a:r>
              <a:rPr sz="2200" u="sng" spc="-6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7"/>
              </a:rPr>
              <a:t> </a:t>
            </a:r>
            <a:r>
              <a:rPr sz="22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7"/>
              </a:rPr>
              <a:t>and</a:t>
            </a:r>
            <a:r>
              <a:rPr sz="2200" u="sng" spc="-7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7"/>
              </a:rPr>
              <a:t> </a:t>
            </a:r>
            <a:r>
              <a:rPr sz="22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7"/>
              </a:rPr>
              <a:t>Network</a:t>
            </a:r>
            <a:r>
              <a:rPr sz="2200" u="sng" spc="-3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7"/>
              </a:rPr>
              <a:t> </a:t>
            </a:r>
            <a:r>
              <a:rPr sz="22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7"/>
              </a:rPr>
              <a:t>Engineering</a:t>
            </a:r>
            <a:endParaRPr sz="2200" dirty="0">
              <a:latin typeface="Calibri"/>
              <a:cs typeface="Calibri"/>
            </a:endParaRPr>
          </a:p>
          <a:p>
            <a:pPr marL="355600" indent="-342900">
              <a:lnSpc>
                <a:spcPct val="110000"/>
              </a:lnSpc>
              <a:buClr>
                <a:srgbClr val="000000"/>
              </a:buClr>
              <a:buFont typeface="Arial"/>
              <a:buChar char="•"/>
              <a:tabLst>
                <a:tab pos="355600" algn="l"/>
              </a:tabLst>
            </a:pPr>
            <a:r>
              <a:rPr sz="22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8"/>
              </a:rPr>
              <a:t>Systems,</a:t>
            </a:r>
            <a:r>
              <a:rPr sz="2200" u="sng" spc="-4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8"/>
              </a:rPr>
              <a:t> </a:t>
            </a:r>
            <a:r>
              <a:rPr sz="22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8"/>
              </a:rPr>
              <a:t>Control</a:t>
            </a:r>
            <a:r>
              <a:rPr sz="2200" u="sng" spc="-7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8"/>
              </a:rPr>
              <a:t> </a:t>
            </a:r>
            <a:r>
              <a:rPr sz="22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8"/>
              </a:rPr>
              <a:t>and</a:t>
            </a:r>
            <a:r>
              <a:rPr sz="2200" u="sng" spc="-7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8"/>
              </a:rPr>
              <a:t> </a:t>
            </a:r>
            <a:r>
              <a:rPr sz="22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8"/>
              </a:rPr>
              <a:t>Robotics</a:t>
            </a:r>
            <a:endParaRPr sz="2200" dirty="0">
              <a:latin typeface="Calibri"/>
              <a:cs typeface="Calibri"/>
            </a:endParaRPr>
          </a:p>
          <a:p>
            <a:pPr marL="355600" indent="-342900">
              <a:lnSpc>
                <a:spcPct val="110000"/>
              </a:lnSpc>
              <a:buClr>
                <a:srgbClr val="000000"/>
              </a:buClr>
              <a:buFont typeface="Arial"/>
              <a:buChar char="•"/>
              <a:tabLst>
                <a:tab pos="355600" algn="l"/>
              </a:tabLst>
            </a:pPr>
            <a:r>
              <a:rPr sz="22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9"/>
              </a:rPr>
              <a:t>Communication</a:t>
            </a:r>
            <a:r>
              <a:rPr sz="2200" u="sng" spc="-5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9"/>
              </a:rPr>
              <a:t> </a:t>
            </a:r>
            <a:r>
              <a:rPr sz="22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9"/>
              </a:rPr>
              <a:t>Systems</a:t>
            </a:r>
            <a:endParaRPr sz="2200" dirty="0">
              <a:latin typeface="Calibri"/>
              <a:cs typeface="Calibri"/>
            </a:endParaRPr>
          </a:p>
          <a:p>
            <a:pPr marL="355600" indent="-342900">
              <a:lnSpc>
                <a:spcPct val="110000"/>
              </a:lnSpc>
              <a:buClr>
                <a:srgbClr val="000000"/>
              </a:buClr>
              <a:buFont typeface="Arial"/>
              <a:buChar char="•"/>
              <a:tabLst>
                <a:tab pos="355600" algn="l"/>
              </a:tabLst>
            </a:pPr>
            <a:r>
              <a:rPr sz="22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10"/>
              </a:rPr>
              <a:t>Embedded</a:t>
            </a:r>
            <a:r>
              <a:rPr sz="2200" u="sng" spc="-10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10"/>
              </a:rPr>
              <a:t> </a:t>
            </a:r>
            <a:r>
              <a:rPr sz="22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10"/>
              </a:rPr>
              <a:t>Systems</a:t>
            </a:r>
            <a:endParaRPr sz="2200" dirty="0">
              <a:latin typeface="Calibri"/>
              <a:cs typeface="Calibri"/>
            </a:endParaRPr>
          </a:p>
          <a:p>
            <a:pPr marL="355600" indent="-342900">
              <a:lnSpc>
                <a:spcPct val="110000"/>
              </a:lnSpc>
              <a:buClr>
                <a:srgbClr val="000000"/>
              </a:buClr>
              <a:buFont typeface="Arial"/>
              <a:buChar char="•"/>
              <a:tabLst>
                <a:tab pos="355600" algn="l"/>
              </a:tabLst>
            </a:pPr>
            <a:r>
              <a:rPr sz="22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11"/>
              </a:rPr>
              <a:t>Software</a:t>
            </a:r>
            <a:r>
              <a:rPr sz="2200" u="sng" spc="-8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11"/>
              </a:rPr>
              <a:t> </a:t>
            </a:r>
            <a:r>
              <a:rPr sz="22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11"/>
              </a:rPr>
              <a:t>Engineering</a:t>
            </a:r>
            <a:r>
              <a:rPr sz="2200" u="sng" spc="-6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11"/>
              </a:rPr>
              <a:t> </a:t>
            </a:r>
            <a:r>
              <a:rPr sz="22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11"/>
              </a:rPr>
              <a:t>of</a:t>
            </a:r>
            <a:r>
              <a:rPr sz="2200" u="sng" spc="-7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11"/>
              </a:rPr>
              <a:t> </a:t>
            </a:r>
            <a:r>
              <a:rPr sz="22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11"/>
              </a:rPr>
              <a:t>Distributed</a:t>
            </a:r>
            <a:r>
              <a:rPr sz="2200" u="sng" spc="-9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11"/>
              </a:rPr>
              <a:t> </a:t>
            </a:r>
            <a:r>
              <a:rPr sz="22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11"/>
              </a:rPr>
              <a:t>Systems</a:t>
            </a:r>
            <a:endParaRPr sz="2200" dirty="0">
              <a:latin typeface="Calibri"/>
              <a:cs typeface="Calibri"/>
            </a:endParaRPr>
          </a:p>
          <a:p>
            <a:pPr marL="355600" marR="51435" indent="-343535">
              <a:lnSpc>
                <a:spcPct val="110000"/>
              </a:lnSpc>
              <a:spcBef>
                <a:spcPts val="535"/>
              </a:spcBef>
              <a:buFont typeface="Arial"/>
              <a:buChar char="•"/>
              <a:tabLst>
                <a:tab pos="355600" algn="l"/>
              </a:tabLst>
            </a:pPr>
            <a:r>
              <a:rPr sz="2200" dirty="0">
                <a:latin typeface="Calibri"/>
                <a:cs typeface="Calibri"/>
              </a:rPr>
              <a:t>Upon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request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maybe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other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Master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tracks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of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EECS: </a:t>
            </a:r>
            <a:r>
              <a:rPr sz="2200" u="sng" spc="-20" dirty="0">
                <a:solidFill>
                  <a:srgbClr val="800080"/>
                </a:solidFill>
                <a:uFill>
                  <a:solidFill>
                    <a:srgbClr val="800080"/>
                  </a:solidFill>
                </a:uFill>
                <a:latin typeface="Calibri"/>
                <a:cs typeface="Calibri"/>
                <a:hlinkClick r:id="rId2"/>
              </a:rPr>
              <a:t>https://www.kth.se/en/eecs/utbildning/utbildning-</a:t>
            </a:r>
            <a:r>
              <a:rPr sz="2200" u="sng" spc="-10" dirty="0">
                <a:solidFill>
                  <a:srgbClr val="800080"/>
                </a:solidFill>
                <a:uFill>
                  <a:solidFill>
                    <a:srgbClr val="800080"/>
                  </a:solidFill>
                </a:uFill>
                <a:latin typeface="Calibri"/>
                <a:cs typeface="Calibri"/>
                <a:hlinkClick r:id="rId2"/>
              </a:rPr>
              <a:t>i-elektroteknik-</a:t>
            </a:r>
            <a:r>
              <a:rPr sz="2200" u="none" spc="-10" dirty="0">
                <a:solidFill>
                  <a:srgbClr val="800080"/>
                </a:solidFill>
                <a:latin typeface="Calibri"/>
                <a:cs typeface="Calibri"/>
                <a:hlinkClick r:id="rId2"/>
              </a:rPr>
              <a:t> </a:t>
            </a:r>
            <a:r>
              <a:rPr sz="2200" u="sng" spc="-10" dirty="0">
                <a:solidFill>
                  <a:srgbClr val="800080"/>
                </a:solidFill>
                <a:uFill>
                  <a:solidFill>
                    <a:srgbClr val="800080"/>
                  </a:solidFill>
                </a:uFill>
                <a:latin typeface="Calibri"/>
                <a:cs typeface="Calibri"/>
                <a:hlinkClick r:id="rId2"/>
              </a:rPr>
              <a:t>och-</a:t>
            </a:r>
            <a:r>
              <a:rPr sz="2200" u="sng" spc="-25" dirty="0">
                <a:solidFill>
                  <a:srgbClr val="800080"/>
                </a:solidFill>
                <a:uFill>
                  <a:solidFill>
                    <a:srgbClr val="800080"/>
                  </a:solidFill>
                </a:uFill>
                <a:latin typeface="Calibri"/>
                <a:cs typeface="Calibri"/>
                <a:hlinkClick r:id="rId2"/>
              </a:rPr>
              <a:t>datavetenskap-</a:t>
            </a:r>
            <a:r>
              <a:rPr sz="2200" u="sng" spc="-10" dirty="0">
                <a:solidFill>
                  <a:srgbClr val="800080"/>
                </a:solidFill>
                <a:uFill>
                  <a:solidFill>
                    <a:srgbClr val="800080"/>
                  </a:solidFill>
                </a:uFill>
                <a:latin typeface="Calibri"/>
                <a:cs typeface="Calibri"/>
                <a:hlinkClick r:id="rId2"/>
              </a:rPr>
              <a:t>1.770433</a:t>
            </a:r>
            <a:endParaRPr sz="2200" dirty="0">
              <a:latin typeface="Calibri"/>
              <a:cs typeface="Calibri"/>
            </a:endParaRPr>
          </a:p>
          <a:p>
            <a:pPr marL="355600" indent="-342900">
              <a:lnSpc>
                <a:spcPct val="110000"/>
              </a:lnSpc>
              <a:buFont typeface="Arial"/>
              <a:buChar char="•"/>
              <a:tabLst>
                <a:tab pos="355600" algn="l"/>
              </a:tabLst>
            </a:pPr>
            <a:r>
              <a:rPr lang="de-DE" sz="2200" dirty="0">
                <a:latin typeface="Calibri"/>
                <a:cs typeface="Calibri"/>
              </a:rPr>
              <a:t>Info </a:t>
            </a:r>
            <a:r>
              <a:rPr lang="de-DE" sz="2200" dirty="0" err="1">
                <a:latin typeface="Calibri"/>
                <a:cs typeface="Calibri"/>
              </a:rPr>
              <a:t>for</a:t>
            </a:r>
            <a:r>
              <a:rPr lang="de-DE" sz="220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Double</a:t>
            </a:r>
            <a:r>
              <a:rPr sz="2200" spc="-7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Degree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Incomings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at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KTH:</a:t>
            </a:r>
            <a:endParaRPr sz="2200" dirty="0">
              <a:latin typeface="Calibri"/>
              <a:cs typeface="Calibri"/>
            </a:endParaRPr>
          </a:p>
          <a:p>
            <a:pPr marL="355600">
              <a:lnSpc>
                <a:spcPct val="110000"/>
              </a:lnSpc>
            </a:pPr>
            <a:r>
              <a:rPr sz="2200" u="sng" spc="-25" dirty="0">
                <a:solidFill>
                  <a:srgbClr val="800080"/>
                </a:solidFill>
                <a:uFill>
                  <a:solidFill>
                    <a:srgbClr val="800080"/>
                  </a:solidFill>
                </a:uFill>
                <a:latin typeface="Calibri"/>
                <a:cs typeface="Calibri"/>
                <a:hlinkClick r:id="rId12"/>
              </a:rPr>
              <a:t>https://www.kth.se/en/studies/exchange/double-degree-</a:t>
            </a:r>
            <a:r>
              <a:rPr sz="2200" u="sng" spc="-10" dirty="0">
                <a:solidFill>
                  <a:srgbClr val="800080"/>
                </a:solidFill>
                <a:uFill>
                  <a:solidFill>
                    <a:srgbClr val="800080"/>
                  </a:solidFill>
                </a:uFill>
                <a:latin typeface="Calibri"/>
                <a:cs typeface="Calibri"/>
                <a:hlinkClick r:id="rId12"/>
              </a:rPr>
              <a:t>1.619496</a:t>
            </a:r>
            <a:endParaRPr sz="2200" dirty="0">
              <a:latin typeface="Calibri"/>
              <a:cs typeface="Calibri"/>
            </a:endParaRPr>
          </a:p>
        </p:txBody>
      </p:sp>
      <p:sp>
        <p:nvSpPr>
          <p:cNvPr id="6" name="Pfeil: nach rechts 5">
            <a:extLst>
              <a:ext uri="{FF2B5EF4-FFF2-40B4-BE49-F238E27FC236}">
                <a16:creationId xmlns:a16="http://schemas.microsoft.com/office/drawing/2014/main" id="{CCEA919F-1075-4BA5-9EA6-5874A045749C}"/>
              </a:ext>
            </a:extLst>
          </p:cNvPr>
          <p:cNvSpPr/>
          <p:nvPr/>
        </p:nvSpPr>
        <p:spPr>
          <a:xfrm>
            <a:off x="243205" y="5629231"/>
            <a:ext cx="427991" cy="3239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97305" y="761"/>
            <a:ext cx="7432295" cy="1142239"/>
          </a:xfrm>
          <a:prstGeom prst="rect">
            <a:avLst/>
          </a:prstGeom>
        </p:spPr>
        <p:txBody>
          <a:bodyPr vert="horz" wrap="square" lIns="0" tIns="508254" rIns="0" bIns="0" rtlCol="0">
            <a:spAutoFit/>
          </a:bodyPr>
          <a:lstStyle/>
          <a:p>
            <a:pPr marL="105410">
              <a:lnSpc>
                <a:spcPct val="100000"/>
              </a:lnSpc>
              <a:spcBef>
                <a:spcPts val="95"/>
              </a:spcBef>
            </a:pPr>
            <a:r>
              <a:rPr sz="4000" dirty="0"/>
              <a:t>Institut</a:t>
            </a:r>
            <a:r>
              <a:rPr sz="4000" spc="-120" dirty="0"/>
              <a:t> </a:t>
            </a:r>
            <a:r>
              <a:rPr sz="4000" dirty="0"/>
              <a:t>Polytechnique</a:t>
            </a:r>
            <a:r>
              <a:rPr sz="4000" spc="-110" dirty="0"/>
              <a:t> </a:t>
            </a:r>
            <a:r>
              <a:rPr sz="4000" dirty="0"/>
              <a:t>de</a:t>
            </a:r>
            <a:r>
              <a:rPr sz="4000" spc="-110" dirty="0"/>
              <a:t> </a:t>
            </a:r>
            <a:r>
              <a:rPr sz="4000" dirty="0"/>
              <a:t>Paris</a:t>
            </a:r>
            <a:r>
              <a:rPr sz="4000" spc="-125" dirty="0"/>
              <a:t> </a:t>
            </a:r>
            <a:r>
              <a:rPr sz="4000" spc="-10" dirty="0"/>
              <a:t>(IPP)</a:t>
            </a:r>
            <a:endParaRPr sz="4000" dirty="0"/>
          </a:p>
        </p:txBody>
      </p:sp>
      <p:sp>
        <p:nvSpPr>
          <p:cNvPr id="3" name="object 3"/>
          <p:cNvSpPr txBox="1"/>
          <p:nvPr/>
        </p:nvSpPr>
        <p:spPr>
          <a:xfrm>
            <a:off x="797305" y="2208316"/>
            <a:ext cx="7799705" cy="13798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sz="2200" dirty="0">
                <a:latin typeface="Calibri"/>
                <a:cs typeface="Calibri"/>
              </a:rPr>
              <a:t>The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Institut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Polytechnique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de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Paris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is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world-</a:t>
            </a:r>
            <a:r>
              <a:rPr sz="2200" dirty="0">
                <a:latin typeface="Calibri"/>
                <a:cs typeface="Calibri"/>
              </a:rPr>
              <a:t>class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Institute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of </a:t>
            </a:r>
            <a:r>
              <a:rPr sz="2200" dirty="0">
                <a:latin typeface="Calibri"/>
                <a:cs typeface="Calibri"/>
              </a:rPr>
              <a:t>science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and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technology</a:t>
            </a:r>
            <a:r>
              <a:rPr sz="2200" spc="-7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encompassing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lang="de-DE" sz="2200" spc="-65" dirty="0">
                <a:latin typeface="Calibri"/>
                <a:cs typeface="Calibri"/>
              </a:rPr>
              <a:t>6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prestigious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French </a:t>
            </a:r>
            <a:r>
              <a:rPr sz="2200" dirty="0">
                <a:latin typeface="Calibri"/>
                <a:cs typeface="Calibri"/>
              </a:rPr>
              <a:t>Engineering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Schools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(Grandes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Écoles)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–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with</a:t>
            </a:r>
            <a:r>
              <a:rPr lang="en-US" sz="2200" spc="-50" dirty="0">
                <a:latin typeface="Calibri"/>
                <a:cs typeface="Calibri"/>
              </a:rPr>
              <a:t> </a:t>
            </a:r>
            <a:r>
              <a:rPr lang="de-DE" sz="2200" spc="-30" dirty="0" err="1">
                <a:latin typeface="Calibri"/>
                <a:cs typeface="Calibri"/>
              </a:rPr>
              <a:t>Télécom</a:t>
            </a:r>
            <a:r>
              <a:rPr lang="de-DE" sz="2200" spc="-80" dirty="0">
                <a:latin typeface="Calibri"/>
                <a:cs typeface="Calibri"/>
              </a:rPr>
              <a:t> </a:t>
            </a:r>
            <a:r>
              <a:rPr lang="de-DE" sz="2200" spc="-80" dirty="0" err="1">
                <a:latin typeface="Calibri"/>
                <a:cs typeface="Calibri"/>
              </a:rPr>
              <a:t>Sud</a:t>
            </a:r>
            <a:r>
              <a:rPr lang="de-DE" sz="2200" spc="-20" dirty="0" err="1">
                <a:latin typeface="Calibri"/>
                <a:cs typeface="Calibri"/>
              </a:rPr>
              <a:t>Paris</a:t>
            </a:r>
            <a:endParaRPr lang="de-DE" sz="2200" dirty="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n-US" sz="2200" dirty="0">
                <a:latin typeface="Calibri"/>
                <a:cs typeface="Calibri"/>
              </a:rPr>
              <a:t>TUM</a:t>
            </a:r>
            <a:r>
              <a:rPr lang="en-US" sz="2200" spc="-35" dirty="0">
                <a:latin typeface="Calibri"/>
                <a:cs typeface="Calibri"/>
              </a:rPr>
              <a:t> </a:t>
            </a:r>
            <a:r>
              <a:rPr lang="en-US" sz="2200" spc="-25" dirty="0">
                <a:latin typeface="Calibri"/>
                <a:cs typeface="Calibri"/>
              </a:rPr>
              <a:t>CIT </a:t>
            </a:r>
            <a:r>
              <a:rPr lang="en-US" sz="2200" spc="-10" dirty="0">
                <a:latin typeface="Calibri"/>
                <a:cs typeface="Calibri"/>
              </a:rPr>
              <a:t>Informatics</a:t>
            </a:r>
            <a:r>
              <a:rPr lang="en-US" sz="2200" spc="-70" dirty="0">
                <a:latin typeface="Calibri"/>
                <a:cs typeface="Calibri"/>
              </a:rPr>
              <a:t> </a:t>
            </a:r>
            <a:r>
              <a:rPr lang="en-US" sz="2200" dirty="0">
                <a:latin typeface="Calibri"/>
                <a:cs typeface="Calibri"/>
              </a:rPr>
              <a:t>has closed</a:t>
            </a:r>
            <a:r>
              <a:rPr lang="en-US" sz="2200" spc="-55" dirty="0">
                <a:latin typeface="Calibri"/>
                <a:cs typeface="Calibri"/>
              </a:rPr>
              <a:t> </a:t>
            </a:r>
            <a:r>
              <a:rPr lang="en-US" sz="2200" dirty="0">
                <a:latin typeface="Calibri"/>
                <a:cs typeface="Calibri"/>
              </a:rPr>
              <a:t>a</a:t>
            </a:r>
            <a:r>
              <a:rPr lang="en-US" sz="2200" spc="-50" dirty="0">
                <a:latin typeface="Calibri"/>
                <a:cs typeface="Calibri"/>
              </a:rPr>
              <a:t> </a:t>
            </a:r>
            <a:r>
              <a:rPr lang="en-US" sz="2200" dirty="0">
                <a:latin typeface="Calibri"/>
                <a:cs typeface="Calibri"/>
              </a:rPr>
              <a:t>double</a:t>
            </a:r>
            <a:r>
              <a:rPr lang="en-US" sz="2200" spc="-60" dirty="0">
                <a:latin typeface="Calibri"/>
                <a:cs typeface="Calibri"/>
              </a:rPr>
              <a:t> </a:t>
            </a:r>
            <a:r>
              <a:rPr lang="en-US" sz="2200" dirty="0">
                <a:latin typeface="Calibri"/>
                <a:cs typeface="Calibri"/>
              </a:rPr>
              <a:t>degree</a:t>
            </a:r>
            <a:r>
              <a:rPr lang="en-US" sz="2200" spc="-40" dirty="0">
                <a:latin typeface="Calibri"/>
                <a:cs typeface="Calibri"/>
              </a:rPr>
              <a:t> </a:t>
            </a:r>
            <a:r>
              <a:rPr lang="en-US" sz="2200" dirty="0">
                <a:latin typeface="Calibri"/>
                <a:cs typeface="Calibri"/>
              </a:rPr>
              <a:t>in</a:t>
            </a:r>
            <a:r>
              <a:rPr lang="en-US" sz="2200" spc="-55" dirty="0">
                <a:latin typeface="Calibri"/>
                <a:cs typeface="Calibri"/>
              </a:rPr>
              <a:t> </a:t>
            </a:r>
            <a:r>
              <a:rPr lang="en-US" sz="2200" spc="-25" dirty="0">
                <a:latin typeface="Calibri"/>
                <a:cs typeface="Calibri"/>
              </a:rPr>
              <a:t>MSc </a:t>
            </a:r>
            <a:r>
              <a:rPr lang="en-US" sz="2200" spc="-10" dirty="0">
                <a:latin typeface="Calibri"/>
                <a:cs typeface="Calibri"/>
              </a:rPr>
              <a:t>Informatics</a:t>
            </a:r>
            <a:endParaRPr sz="22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971800" y="6551347"/>
            <a:ext cx="324231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Double</a:t>
            </a:r>
            <a:r>
              <a:rPr sz="1200" spc="-30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Degree</a:t>
            </a:r>
            <a:r>
              <a:rPr sz="1200" spc="-2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888888"/>
                </a:solidFill>
                <a:latin typeface="Calibri"/>
                <a:cs typeface="Calibri"/>
              </a:rPr>
              <a:t>Infoevent</a:t>
            </a:r>
            <a:r>
              <a:rPr sz="1200" spc="-50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Dez</a:t>
            </a:r>
            <a:r>
              <a:rPr sz="1200" spc="-10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202</a:t>
            </a:r>
            <a:r>
              <a:rPr lang="de-DE" sz="1200" dirty="0">
                <a:solidFill>
                  <a:srgbClr val="888888"/>
                </a:solidFill>
                <a:latin typeface="Calibri"/>
                <a:cs typeface="Calibri"/>
              </a:rPr>
              <a:t>4</a:t>
            </a:r>
            <a:r>
              <a:rPr sz="1200" spc="1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-</a:t>
            </a:r>
            <a:r>
              <a:rPr sz="1200" spc="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MSc</a:t>
            </a:r>
            <a:r>
              <a:rPr sz="1200" spc="-20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888888"/>
                </a:solidFill>
                <a:latin typeface="Calibri"/>
                <a:cs typeface="Calibri"/>
              </a:rPr>
              <a:t>Informatik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884411" y="6427114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888888"/>
                </a:solidFill>
                <a:latin typeface="Calibri"/>
                <a:cs typeface="Calibri"/>
              </a:rPr>
              <a:t>29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18128C41-6ABA-40A6-8403-A6CB44EBD2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4526" y="1340630"/>
            <a:ext cx="447675" cy="571500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25EC028A-E2E4-4AEF-8E1B-8442D3475F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8800" y="1412068"/>
            <a:ext cx="504825" cy="504825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E26373A2-3820-4E1D-9B05-7BE0ACBC3A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8600" y="1412068"/>
            <a:ext cx="581025" cy="504825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51478F88-AAB8-4F92-BE45-88A37F55E5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50965" y="1440643"/>
            <a:ext cx="314325" cy="476250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37D565B5-5E8B-4C23-8D16-9A36D810328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98490" y="1416830"/>
            <a:ext cx="495300" cy="495300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6382CAB6-B712-41A3-9AEE-CC2C4D3E74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3187" y="1340630"/>
            <a:ext cx="447675" cy="571500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D27119AD-BA34-4AD8-9997-CEF66F39CE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17151" y="1416830"/>
            <a:ext cx="495300" cy="495300"/>
          </a:xfrm>
          <a:prstGeom prst="rect">
            <a:avLst/>
          </a:prstGeom>
        </p:spPr>
      </p:pic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C7DBD61B-8C23-4633-8BC2-D1373230701A}"/>
              </a:ext>
            </a:extLst>
          </p:cNvPr>
          <p:cNvGrpSpPr/>
          <p:nvPr/>
        </p:nvGrpSpPr>
        <p:grpSpPr>
          <a:xfrm>
            <a:off x="2041849" y="1334410"/>
            <a:ext cx="3339776" cy="582484"/>
            <a:chOff x="2041849" y="1334410"/>
            <a:chExt cx="3339776" cy="582484"/>
          </a:xfrm>
        </p:grpSpPr>
        <p:pic>
          <p:nvPicPr>
            <p:cNvPr id="14" name="Grafik 13">
              <a:extLst>
                <a:ext uri="{FF2B5EF4-FFF2-40B4-BE49-F238E27FC236}">
                  <a16:creationId xmlns:a16="http://schemas.microsoft.com/office/drawing/2014/main" id="{322ECBB3-4185-4486-9780-C355388A089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876800" y="1412069"/>
              <a:ext cx="504825" cy="504825"/>
            </a:xfrm>
            <a:prstGeom prst="rect">
              <a:avLst/>
            </a:prstGeom>
          </p:spPr>
        </p:pic>
        <p:pic>
          <p:nvPicPr>
            <p:cNvPr id="22" name="Grafik 21">
              <a:extLst>
                <a:ext uri="{FF2B5EF4-FFF2-40B4-BE49-F238E27FC236}">
                  <a16:creationId xmlns:a16="http://schemas.microsoft.com/office/drawing/2014/main" id="{F2DC94CE-B816-4816-9198-A1DF8CA1867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057262" y="1405848"/>
              <a:ext cx="581025" cy="504825"/>
            </a:xfrm>
            <a:prstGeom prst="rect">
              <a:avLst/>
            </a:prstGeom>
          </p:spPr>
        </p:pic>
        <p:pic>
          <p:nvPicPr>
            <p:cNvPr id="23" name="Grafik 22">
              <a:extLst>
                <a:ext uri="{FF2B5EF4-FFF2-40B4-BE49-F238E27FC236}">
                  <a16:creationId xmlns:a16="http://schemas.microsoft.com/office/drawing/2014/main" id="{8A54AD90-029C-467E-B46B-1AA326D241F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469627" y="1434423"/>
              <a:ext cx="314325" cy="476250"/>
            </a:xfrm>
            <a:prstGeom prst="rect">
              <a:avLst/>
            </a:prstGeom>
          </p:spPr>
        </p:pic>
        <p:pic>
          <p:nvPicPr>
            <p:cNvPr id="24" name="Grafik 23">
              <a:extLst>
                <a:ext uri="{FF2B5EF4-FFF2-40B4-BE49-F238E27FC236}">
                  <a16:creationId xmlns:a16="http://schemas.microsoft.com/office/drawing/2014/main" id="{09C5EE35-7057-4438-A942-116FBDE35E8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41849" y="1334410"/>
              <a:ext cx="447675" cy="571500"/>
            </a:xfrm>
            <a:prstGeom prst="rect">
              <a:avLst/>
            </a:prstGeom>
          </p:spPr>
        </p:pic>
        <p:pic>
          <p:nvPicPr>
            <p:cNvPr id="25" name="Grafik 24">
              <a:extLst>
                <a:ext uri="{FF2B5EF4-FFF2-40B4-BE49-F238E27FC236}">
                  <a16:creationId xmlns:a16="http://schemas.microsoft.com/office/drawing/2014/main" id="{7E2D9B02-A17E-4BD1-91DF-26E7B19384C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735813" y="1410610"/>
              <a:ext cx="495300" cy="495300"/>
            </a:xfrm>
            <a:prstGeom prst="rect">
              <a:avLst/>
            </a:prstGeom>
          </p:spPr>
        </p:pic>
      </p:grpSp>
      <p:pic>
        <p:nvPicPr>
          <p:cNvPr id="27" name="Grafik 26">
            <a:extLst>
              <a:ext uri="{FF2B5EF4-FFF2-40B4-BE49-F238E27FC236}">
                <a16:creationId xmlns:a16="http://schemas.microsoft.com/office/drawing/2014/main" id="{653683D8-E6D8-4D12-A330-2AE74F74EE4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71224" y="3738165"/>
            <a:ext cx="5753100" cy="2688949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384034"/>
            <a:ext cx="1403985" cy="360045"/>
          </a:xfrm>
          <a:custGeom>
            <a:avLst/>
            <a:gdLst/>
            <a:ahLst/>
            <a:cxnLst/>
            <a:rect l="l" t="t" r="r" b="b"/>
            <a:pathLst>
              <a:path w="1403985" h="360045">
                <a:moveTo>
                  <a:pt x="1403604" y="0"/>
                </a:moveTo>
                <a:lnTo>
                  <a:pt x="0" y="0"/>
                </a:lnTo>
                <a:lnTo>
                  <a:pt x="0" y="359664"/>
                </a:lnTo>
                <a:lnTo>
                  <a:pt x="1403604" y="359664"/>
                </a:lnTo>
                <a:lnTo>
                  <a:pt x="1403604" y="0"/>
                </a:lnTo>
                <a:close/>
              </a:path>
            </a:pathLst>
          </a:custGeom>
          <a:solidFill>
            <a:srgbClr val="BE123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691895"/>
            <a:ext cx="1403985" cy="361315"/>
            <a:chOff x="0" y="691895"/>
            <a:chExt cx="1403985" cy="361315"/>
          </a:xfrm>
        </p:grpSpPr>
        <p:sp>
          <p:nvSpPr>
            <p:cNvPr id="4" name="object 4"/>
            <p:cNvSpPr/>
            <p:nvPr/>
          </p:nvSpPr>
          <p:spPr>
            <a:xfrm>
              <a:off x="0" y="691895"/>
              <a:ext cx="467995" cy="361315"/>
            </a:xfrm>
            <a:custGeom>
              <a:avLst/>
              <a:gdLst/>
              <a:ahLst/>
              <a:cxnLst/>
              <a:rect l="l" t="t" r="r" b="b"/>
              <a:pathLst>
                <a:path w="467995" h="361315">
                  <a:moveTo>
                    <a:pt x="467868" y="0"/>
                  </a:moveTo>
                  <a:lnTo>
                    <a:pt x="0" y="0"/>
                  </a:lnTo>
                  <a:lnTo>
                    <a:pt x="0" y="361188"/>
                  </a:lnTo>
                  <a:lnTo>
                    <a:pt x="467868" y="361188"/>
                  </a:lnTo>
                  <a:lnTo>
                    <a:pt x="467868" y="0"/>
                  </a:lnTo>
                  <a:close/>
                </a:path>
              </a:pathLst>
            </a:custGeom>
            <a:solidFill>
              <a:srgbClr val="BE12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67868" y="691895"/>
              <a:ext cx="467995" cy="361315"/>
            </a:xfrm>
            <a:custGeom>
              <a:avLst/>
              <a:gdLst/>
              <a:ahLst/>
              <a:cxnLst/>
              <a:rect l="l" t="t" r="r" b="b"/>
              <a:pathLst>
                <a:path w="467994" h="361315">
                  <a:moveTo>
                    <a:pt x="467868" y="0"/>
                  </a:moveTo>
                  <a:lnTo>
                    <a:pt x="0" y="0"/>
                  </a:lnTo>
                  <a:lnTo>
                    <a:pt x="0" y="361188"/>
                  </a:lnTo>
                  <a:lnTo>
                    <a:pt x="467868" y="361188"/>
                  </a:lnTo>
                  <a:lnTo>
                    <a:pt x="46786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35736" y="691895"/>
              <a:ext cx="467995" cy="361315"/>
            </a:xfrm>
            <a:custGeom>
              <a:avLst/>
              <a:gdLst/>
              <a:ahLst/>
              <a:cxnLst/>
              <a:rect l="l" t="t" r="r" b="b"/>
              <a:pathLst>
                <a:path w="467994" h="361315">
                  <a:moveTo>
                    <a:pt x="467868" y="0"/>
                  </a:moveTo>
                  <a:lnTo>
                    <a:pt x="0" y="0"/>
                  </a:lnTo>
                  <a:lnTo>
                    <a:pt x="0" y="361188"/>
                  </a:lnTo>
                  <a:lnTo>
                    <a:pt x="467868" y="361188"/>
                  </a:lnTo>
                  <a:lnTo>
                    <a:pt x="467868" y="0"/>
                  </a:lnTo>
                  <a:close/>
                </a:path>
              </a:pathLst>
            </a:custGeom>
            <a:solidFill>
              <a:srgbClr val="6C50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1476755" y="6382510"/>
            <a:ext cx="2519680" cy="360045"/>
          </a:xfrm>
          <a:custGeom>
            <a:avLst/>
            <a:gdLst/>
            <a:ahLst/>
            <a:cxnLst/>
            <a:rect l="l" t="t" r="r" b="b"/>
            <a:pathLst>
              <a:path w="2519679" h="360045">
                <a:moveTo>
                  <a:pt x="2519172" y="0"/>
                </a:moveTo>
                <a:lnTo>
                  <a:pt x="0" y="0"/>
                </a:lnTo>
                <a:lnTo>
                  <a:pt x="0" y="359664"/>
                </a:lnTo>
                <a:lnTo>
                  <a:pt x="2519172" y="359664"/>
                </a:lnTo>
                <a:lnTo>
                  <a:pt x="251917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74518" y="5719441"/>
            <a:ext cx="708659" cy="1112777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600200" y="629447"/>
            <a:ext cx="6090920" cy="4129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600" b="1" dirty="0">
                <a:solidFill>
                  <a:srgbClr val="BE1238"/>
                </a:solidFill>
                <a:latin typeface="Arial"/>
                <a:cs typeface="Arial"/>
              </a:rPr>
              <a:t>A</a:t>
            </a:r>
            <a:r>
              <a:rPr sz="2600" b="1" spc="-105" dirty="0">
                <a:solidFill>
                  <a:srgbClr val="BE1238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BE1238"/>
                </a:solidFill>
                <a:latin typeface="Arial"/>
                <a:cs typeface="Arial"/>
              </a:rPr>
              <a:t>new</a:t>
            </a:r>
            <a:r>
              <a:rPr sz="2600" b="1" spc="-5" dirty="0">
                <a:solidFill>
                  <a:srgbClr val="BE1238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BE1238"/>
                </a:solidFill>
                <a:latin typeface="Arial"/>
                <a:cs typeface="Arial"/>
              </a:rPr>
              <a:t>building</a:t>
            </a:r>
            <a:r>
              <a:rPr sz="2600" b="1" spc="-50" dirty="0">
                <a:solidFill>
                  <a:srgbClr val="BE1238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BE1238"/>
                </a:solidFill>
                <a:latin typeface="Arial"/>
                <a:cs typeface="Arial"/>
              </a:rPr>
              <a:t>on</a:t>
            </a:r>
            <a:r>
              <a:rPr sz="2600" b="1" spc="-25" dirty="0">
                <a:solidFill>
                  <a:srgbClr val="BE1238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BE1238"/>
                </a:solidFill>
                <a:latin typeface="Arial"/>
                <a:cs typeface="Arial"/>
              </a:rPr>
              <a:t>the</a:t>
            </a:r>
            <a:r>
              <a:rPr sz="2600" b="1" spc="-25" dirty="0">
                <a:solidFill>
                  <a:srgbClr val="BE1238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BE1238"/>
                </a:solidFill>
                <a:latin typeface="Arial"/>
                <a:cs typeface="Arial"/>
              </a:rPr>
              <a:t>IP</a:t>
            </a:r>
            <a:r>
              <a:rPr sz="2600" b="1" spc="-60" dirty="0">
                <a:solidFill>
                  <a:srgbClr val="BE1238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BE1238"/>
                </a:solidFill>
                <a:latin typeface="Arial"/>
                <a:cs typeface="Arial"/>
              </a:rPr>
              <a:t>Paris</a:t>
            </a:r>
            <a:r>
              <a:rPr sz="2600" b="1" spc="-10" dirty="0">
                <a:solidFill>
                  <a:srgbClr val="BE1238"/>
                </a:solidFill>
                <a:latin typeface="Arial"/>
                <a:cs typeface="Arial"/>
              </a:rPr>
              <a:t> campus</a:t>
            </a:r>
            <a:endParaRPr sz="260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067555" y="6384034"/>
            <a:ext cx="4105910" cy="254557"/>
          </a:xfrm>
          <a:prstGeom prst="rect">
            <a:avLst/>
          </a:prstGeom>
          <a:solidFill>
            <a:srgbClr val="6C5046"/>
          </a:solidFill>
        </p:spPr>
        <p:txBody>
          <a:bodyPr vert="horz" wrap="square" lIns="0" tIns="99695" rIns="0" bIns="0" rtlCol="0">
            <a:spAutoFit/>
          </a:bodyPr>
          <a:lstStyle/>
          <a:p>
            <a:pPr marL="1022350">
              <a:lnSpc>
                <a:spcPct val="100000"/>
              </a:lnSpc>
              <a:spcBef>
                <a:spcPts val="785"/>
              </a:spcBef>
            </a:pP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Double</a:t>
            </a:r>
            <a:r>
              <a:rPr sz="10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Degree</a:t>
            </a:r>
            <a:r>
              <a:rPr sz="10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Infoevent</a:t>
            </a:r>
            <a:r>
              <a:rPr sz="10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Dez</a:t>
            </a:r>
            <a:r>
              <a:rPr sz="10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202</a:t>
            </a:r>
            <a:r>
              <a:rPr lang="de-DE" sz="1000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r>
              <a:rPr sz="10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10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MSc</a:t>
            </a:r>
            <a:r>
              <a:rPr sz="10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Informatik</a:t>
            </a:r>
            <a:endParaRPr sz="1000" dirty="0">
              <a:latin typeface="Arial"/>
              <a:cs typeface="Arial"/>
            </a:endParaRPr>
          </a:p>
        </p:txBody>
      </p:sp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6200" y="1341119"/>
            <a:ext cx="9000744" cy="4032504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26829" y="189722"/>
            <a:ext cx="6290945" cy="112017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23570" marR="5080" indent="-611505">
              <a:lnSpc>
                <a:spcPct val="100000"/>
              </a:lnSpc>
              <a:spcBef>
                <a:spcPts val="95"/>
              </a:spcBef>
            </a:pPr>
            <a:r>
              <a:rPr sz="3600" dirty="0"/>
              <a:t>Institut</a:t>
            </a:r>
            <a:r>
              <a:rPr sz="3600" spc="-100" dirty="0"/>
              <a:t> </a:t>
            </a:r>
            <a:r>
              <a:rPr sz="3600" dirty="0"/>
              <a:t>Polytechnique</a:t>
            </a:r>
            <a:r>
              <a:rPr sz="3600" spc="-90" dirty="0"/>
              <a:t> </a:t>
            </a:r>
            <a:r>
              <a:rPr sz="3600" dirty="0"/>
              <a:t>de</a:t>
            </a:r>
            <a:r>
              <a:rPr sz="3600" spc="-95" dirty="0"/>
              <a:t> </a:t>
            </a:r>
            <a:r>
              <a:rPr sz="3600" spc="-10" dirty="0"/>
              <a:t>Paris </a:t>
            </a:r>
            <a:r>
              <a:rPr sz="3600" spc="-20" dirty="0"/>
              <a:t>Empfehlung</a:t>
            </a:r>
            <a:r>
              <a:rPr sz="3600" spc="-90" dirty="0"/>
              <a:t> </a:t>
            </a:r>
            <a:r>
              <a:rPr sz="3600" dirty="0" err="1"/>
              <a:t>für</a:t>
            </a:r>
            <a:r>
              <a:rPr sz="3600" spc="-85" dirty="0"/>
              <a:t> </a:t>
            </a:r>
            <a:r>
              <a:rPr lang="de-DE" sz="3600" spc="-10" dirty="0"/>
              <a:t>Ablauf</a:t>
            </a:r>
            <a:endParaRPr sz="3600" dirty="0"/>
          </a:p>
        </p:txBody>
      </p:sp>
      <p:sp>
        <p:nvSpPr>
          <p:cNvPr id="3" name="object 3"/>
          <p:cNvSpPr txBox="1"/>
          <p:nvPr/>
        </p:nvSpPr>
        <p:spPr>
          <a:xfrm>
            <a:off x="533396" y="1421365"/>
            <a:ext cx="7877809" cy="512300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5600" algn="l"/>
              </a:tabLst>
            </a:pPr>
            <a:r>
              <a:rPr sz="2400" dirty="0">
                <a:latin typeface="Calibri"/>
                <a:cs typeface="Calibri"/>
              </a:rPr>
              <a:t>60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ECTS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TUM</a:t>
            </a:r>
            <a:r>
              <a:rPr lang="de-DE" sz="2400" spc="-25" dirty="0">
                <a:latin typeface="Calibri"/>
                <a:cs typeface="Calibri"/>
              </a:rPr>
              <a:t> (Pflicht)</a:t>
            </a:r>
          </a:p>
          <a:p>
            <a:pPr marL="355600" indent="-3429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5600" algn="l"/>
              </a:tabLst>
            </a:pPr>
            <a:endParaRPr sz="8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55600" algn="l"/>
              </a:tabLst>
            </a:pPr>
            <a:r>
              <a:rPr lang="de-DE" sz="2400" dirty="0">
                <a:latin typeface="Calibri"/>
                <a:cs typeface="Calibri"/>
              </a:rPr>
              <a:t>60 ECTS an I</a:t>
            </a:r>
            <a:r>
              <a:rPr sz="2400" dirty="0">
                <a:latin typeface="Calibri"/>
                <a:cs typeface="Calibri"/>
              </a:rPr>
              <a:t>P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Paris</a:t>
            </a:r>
            <a:r>
              <a:rPr sz="2400" spc="-10" dirty="0">
                <a:latin typeface="Calibri"/>
                <a:cs typeface="Calibri"/>
              </a:rPr>
              <a:t>:</a:t>
            </a:r>
            <a:endParaRPr sz="2400" dirty="0">
              <a:latin typeface="Calibri"/>
              <a:cs typeface="Calibri"/>
            </a:endParaRPr>
          </a:p>
          <a:p>
            <a:pPr marL="756285" marR="109220" lvl="1" indent="-287020">
              <a:lnSpc>
                <a:spcPts val="2110"/>
              </a:lnSpc>
              <a:spcBef>
                <a:spcPts val="525"/>
              </a:spcBef>
              <a:buFont typeface="Arial"/>
              <a:buChar char="–"/>
              <a:tabLst>
                <a:tab pos="756285" algn="l"/>
              </a:tabLst>
            </a:pPr>
            <a:r>
              <a:rPr sz="2200" spc="-10" dirty="0">
                <a:latin typeface="Calibri"/>
                <a:cs typeface="Calibri"/>
              </a:rPr>
              <a:t>1-</a:t>
            </a:r>
            <a:r>
              <a:rPr sz="2200" dirty="0">
                <a:latin typeface="Calibri"/>
                <a:cs typeface="Calibri"/>
              </a:rPr>
              <a:t>2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Semester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spc="-35" dirty="0">
                <a:latin typeface="Calibri"/>
                <a:cs typeface="Calibri"/>
              </a:rPr>
              <a:t>bzw.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6-</a:t>
            </a:r>
            <a:r>
              <a:rPr sz="2200" dirty="0">
                <a:latin typeface="Calibri"/>
                <a:cs typeface="Calibri"/>
              </a:rPr>
              <a:t>7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 err="1">
                <a:latin typeface="Calibri"/>
                <a:cs typeface="Calibri"/>
              </a:rPr>
              <a:t>Monate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 err="1">
                <a:latin typeface="Calibri"/>
                <a:cs typeface="Calibri"/>
              </a:rPr>
              <a:t>Kurse</a:t>
            </a:r>
            <a:r>
              <a:rPr lang="de-DE" sz="2200" dirty="0">
                <a:latin typeface="Calibri"/>
                <a:cs typeface="Calibri"/>
              </a:rPr>
              <a:t> (30 ECTS)</a:t>
            </a:r>
            <a:r>
              <a:rPr sz="2200" dirty="0">
                <a:latin typeface="Calibri"/>
                <a:cs typeface="Calibri"/>
              </a:rPr>
              <a:t>,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 err="1">
                <a:latin typeface="Calibri"/>
                <a:cs typeface="Calibri"/>
              </a:rPr>
              <a:t>dann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spc="-10" dirty="0" err="1">
                <a:latin typeface="Calibri"/>
                <a:cs typeface="Calibri"/>
              </a:rPr>
              <a:t>Praktikum</a:t>
            </a:r>
            <a:r>
              <a:rPr lang="de-DE" sz="2200" spc="-10" dirty="0">
                <a:latin typeface="Calibri"/>
                <a:cs typeface="Calibri"/>
              </a:rPr>
              <a:t> oder weitere Kurse (30 ECTS) - </a:t>
            </a:r>
            <a:r>
              <a:rPr sz="2200" spc="-10" dirty="0" err="1">
                <a:latin typeface="Calibri"/>
                <a:cs typeface="Calibri"/>
              </a:rPr>
              <a:t>kommt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auf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IP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Paris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 err="1">
                <a:latin typeface="Calibri"/>
                <a:cs typeface="Calibri"/>
              </a:rPr>
              <a:t>Studiengang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an</a:t>
            </a:r>
            <a:endParaRPr sz="2200" dirty="0">
              <a:latin typeface="Calibri"/>
              <a:cs typeface="Calibri"/>
            </a:endParaRPr>
          </a:p>
          <a:p>
            <a:pPr marL="756285" lvl="1" indent="-286385">
              <a:lnSpc>
                <a:spcPts val="2375"/>
              </a:lnSpc>
              <a:spcBef>
                <a:spcPts val="20"/>
              </a:spcBef>
              <a:buFont typeface="Arial"/>
              <a:buChar char="–"/>
              <a:tabLst>
                <a:tab pos="756285" algn="l"/>
              </a:tabLst>
            </a:pPr>
            <a:r>
              <a:rPr lang="de-DE" sz="2200" spc="-10" dirty="0">
                <a:latin typeface="Calibri"/>
                <a:cs typeface="Calibri"/>
              </a:rPr>
              <a:t>Wenn Praktikum, findet dieses </a:t>
            </a:r>
            <a:r>
              <a:rPr sz="2200" dirty="0">
                <a:latin typeface="Calibri"/>
                <a:cs typeface="Calibri"/>
              </a:rPr>
              <a:t>in</a:t>
            </a:r>
            <a:r>
              <a:rPr sz="2200" spc="-80" dirty="0">
                <a:latin typeface="Calibri"/>
                <a:cs typeface="Calibri"/>
              </a:rPr>
              <a:t> </a:t>
            </a:r>
            <a:r>
              <a:rPr sz="2200" dirty="0" err="1">
                <a:latin typeface="Calibri"/>
                <a:cs typeface="Calibri"/>
              </a:rPr>
              <a:t>Frankreich</a:t>
            </a:r>
            <a:r>
              <a:rPr lang="de-DE" sz="2200" dirty="0">
                <a:latin typeface="Calibri"/>
                <a:cs typeface="Calibri"/>
              </a:rPr>
              <a:t> statt</a:t>
            </a:r>
          </a:p>
          <a:p>
            <a:pPr marL="469900" lvl="1">
              <a:lnSpc>
                <a:spcPts val="2375"/>
              </a:lnSpc>
              <a:spcBef>
                <a:spcPts val="20"/>
              </a:spcBef>
              <a:tabLst>
                <a:tab pos="756285" algn="l"/>
              </a:tabLst>
            </a:pPr>
            <a:r>
              <a:rPr lang="de-DE" sz="2200" dirty="0">
                <a:latin typeface="Calibri"/>
                <a:cs typeface="Calibri"/>
              </a:rPr>
              <a:t>	(</a:t>
            </a:r>
            <a:r>
              <a:rPr sz="2200" dirty="0" err="1">
                <a:latin typeface="Calibri"/>
                <a:cs typeface="Calibri"/>
              </a:rPr>
              <a:t>Praxisbezug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 err="1">
                <a:latin typeface="Calibri"/>
                <a:cs typeface="Calibri"/>
              </a:rPr>
              <a:t>ist</a:t>
            </a:r>
            <a:r>
              <a:rPr sz="2200" spc="-75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das</a:t>
            </a:r>
            <a:r>
              <a:rPr lang="de-DE" sz="2200" spc="-25" dirty="0">
                <a:latin typeface="Calibri"/>
                <a:cs typeface="Calibri"/>
              </a:rPr>
              <a:t> </a:t>
            </a:r>
            <a:r>
              <a:rPr sz="2200" dirty="0" err="1">
                <a:latin typeface="Calibri"/>
                <a:cs typeface="Calibri"/>
              </a:rPr>
              <a:t>Besondere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einer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Grande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Ecole</a:t>
            </a:r>
            <a:r>
              <a:rPr lang="de-DE" sz="2200" spc="-10" dirty="0">
                <a:latin typeface="Calibri"/>
                <a:cs typeface="Calibri"/>
              </a:rPr>
              <a:t>)</a:t>
            </a:r>
            <a:endParaRPr sz="2200" dirty="0">
              <a:latin typeface="Calibri"/>
              <a:cs typeface="Calibri"/>
            </a:endParaRPr>
          </a:p>
          <a:p>
            <a:pPr marL="756285" lvl="1" indent="-286385">
              <a:lnSpc>
                <a:spcPts val="2635"/>
              </a:lnSpc>
              <a:buFont typeface="Arial"/>
              <a:buChar char="–"/>
              <a:tabLst>
                <a:tab pos="756285" algn="l"/>
              </a:tabLst>
            </a:pPr>
            <a:r>
              <a:rPr sz="2200" dirty="0">
                <a:latin typeface="Calibri"/>
                <a:cs typeface="Calibri"/>
              </a:rPr>
              <a:t>Master</a:t>
            </a:r>
            <a:r>
              <a:rPr sz="2200" spc="-8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Thesis</a:t>
            </a:r>
            <a:endParaRPr lang="de-DE" sz="2200" spc="-10" dirty="0">
              <a:latin typeface="Calibri"/>
              <a:cs typeface="Calibri"/>
            </a:endParaRPr>
          </a:p>
          <a:p>
            <a:pPr marL="756285" lvl="1" indent="-286385">
              <a:lnSpc>
                <a:spcPts val="2635"/>
              </a:lnSpc>
              <a:buFont typeface="Arial"/>
              <a:buChar char="–"/>
              <a:tabLst>
                <a:tab pos="756285" algn="l"/>
              </a:tabLst>
            </a:pPr>
            <a:endParaRPr lang="de-DE" sz="800" spc="-10" dirty="0">
              <a:latin typeface="Calibri"/>
              <a:cs typeface="Calibri"/>
            </a:endParaRPr>
          </a:p>
          <a:p>
            <a:pPr marL="355600" marR="5080" indent="-343535">
              <a:lnSpc>
                <a:spcPts val="2400"/>
              </a:lnSpc>
              <a:spcBef>
                <a:spcPts val="575"/>
              </a:spcBef>
              <a:buFont typeface="Arial"/>
              <a:buChar char="•"/>
              <a:tabLst>
                <a:tab pos="355600" algn="l"/>
              </a:tabLst>
            </a:pPr>
            <a:r>
              <a:rPr sz="2400" dirty="0">
                <a:solidFill>
                  <a:schemeClr val="tx1"/>
                </a:solidFill>
                <a:latin typeface="Calibri"/>
                <a:cs typeface="Calibri"/>
              </a:rPr>
              <a:t>Mention</a:t>
            </a:r>
            <a:r>
              <a:rPr sz="2400" spc="-8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chemeClr val="tx1"/>
                </a:solidFill>
                <a:latin typeface="Calibri"/>
                <a:cs typeface="Calibri"/>
              </a:rPr>
              <a:t>Informatique</a:t>
            </a:r>
            <a:r>
              <a:rPr sz="2400" spc="-6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tx1"/>
                </a:solidFill>
                <a:latin typeface="Calibri"/>
                <a:cs typeface="Calibri"/>
              </a:rPr>
              <a:t>a</a:t>
            </a:r>
            <a:r>
              <a:rPr lang="de-DE" sz="2400" dirty="0">
                <a:solidFill>
                  <a:schemeClr val="tx1"/>
                </a:solidFill>
                <a:latin typeface="Calibri"/>
                <a:cs typeface="Calibri"/>
              </a:rPr>
              <a:t>n</a:t>
            </a:r>
            <a:r>
              <a:rPr sz="2400" spc="-8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tx1"/>
                </a:solidFill>
                <a:latin typeface="Calibri"/>
                <a:cs typeface="Calibri"/>
              </a:rPr>
              <a:t>IP</a:t>
            </a:r>
            <a:r>
              <a:rPr sz="2400" spc="-8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tx1"/>
                </a:solidFill>
                <a:latin typeface="Calibri"/>
                <a:cs typeface="Calibri"/>
              </a:rPr>
              <a:t>Paris</a:t>
            </a:r>
            <a:r>
              <a:rPr lang="de-DE" sz="2400" dirty="0">
                <a:solidFill>
                  <a:schemeClr val="tx1"/>
                </a:solidFill>
                <a:latin typeface="Calibri"/>
                <a:cs typeface="Calibri"/>
              </a:rPr>
              <a:t> offen</a:t>
            </a:r>
            <a:r>
              <a:rPr sz="2400" dirty="0">
                <a:solidFill>
                  <a:schemeClr val="tx1"/>
                </a:solidFill>
                <a:latin typeface="Calibri"/>
                <a:cs typeface="Calibri"/>
              </a:rPr>
              <a:t>:</a:t>
            </a:r>
            <a:r>
              <a:rPr lang="de-DE" sz="240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de-DE" sz="2400" dirty="0">
                <a:solidFill>
                  <a:schemeClr val="tx1"/>
                </a:solidFill>
                <a:latin typeface="Calibri"/>
                <a:cs typeface="Calibri"/>
                <a:hlinkClick r:id="rId2"/>
              </a:rPr>
              <a:t>https://www.ip-paris.fr/en/education/masters/computer-science-program</a:t>
            </a:r>
            <a:endParaRPr lang="de-DE" sz="24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12065" marR="5080">
              <a:lnSpc>
                <a:spcPts val="2400"/>
              </a:lnSpc>
              <a:spcBef>
                <a:spcPts val="575"/>
              </a:spcBef>
              <a:tabLst>
                <a:tab pos="355600" algn="l"/>
              </a:tabLst>
            </a:pPr>
            <a:endParaRPr lang="de-DE" sz="800" u="sng" spc="-10" dirty="0">
              <a:solidFill>
                <a:srgbClr val="0000FF"/>
              </a:solidFill>
              <a:uFill>
                <a:solidFill>
                  <a:srgbClr val="0000FF"/>
                </a:solidFill>
              </a:uFill>
              <a:latin typeface="Calibri"/>
              <a:cs typeface="Calibri"/>
            </a:endParaRPr>
          </a:p>
          <a:p>
            <a:pPr marL="355600" marR="611505" indent="-343535">
              <a:lnSpc>
                <a:spcPts val="2400"/>
              </a:lnSpc>
              <a:spcBef>
                <a:spcPts val="600"/>
              </a:spcBef>
              <a:buFont typeface="Arial"/>
              <a:buChar char="•"/>
              <a:tabLst>
                <a:tab pos="355600" algn="l"/>
              </a:tabLst>
            </a:pPr>
            <a:r>
              <a:rPr sz="2400" dirty="0" err="1">
                <a:latin typeface="Calibri"/>
                <a:cs typeface="Calibri"/>
              </a:rPr>
              <a:t>Englische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Masterprogramme,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dennoch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(min.)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B1 </a:t>
            </a:r>
            <a:r>
              <a:rPr sz="2400" spc="-20" dirty="0">
                <a:latin typeface="Calibri"/>
                <a:cs typeface="Calibri"/>
              </a:rPr>
              <a:t>Französisch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zum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Studienstart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Frankreich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(nicht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zum </a:t>
            </a:r>
            <a:r>
              <a:rPr sz="2400" spc="-10" dirty="0">
                <a:latin typeface="Calibri"/>
                <a:cs typeface="Calibri"/>
              </a:rPr>
              <a:t>Zeitpunkt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der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internen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Bewerbung)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AFBA5FC1-7E47-4B5C-94E4-CC6B64FE7CE1}"/>
              </a:ext>
            </a:extLst>
          </p:cNvPr>
          <p:cNvSpPr txBox="1"/>
          <p:nvPr/>
        </p:nvSpPr>
        <p:spPr>
          <a:xfrm>
            <a:off x="2667000" y="6655837"/>
            <a:ext cx="3242310" cy="1560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Double</a:t>
            </a:r>
            <a:r>
              <a:rPr sz="1200" spc="-2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Degree</a:t>
            </a:r>
            <a:r>
              <a:rPr sz="1200" spc="-2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888888"/>
                </a:solidFill>
                <a:latin typeface="Calibri"/>
                <a:cs typeface="Calibri"/>
              </a:rPr>
              <a:t>Infoevent</a:t>
            </a:r>
            <a:r>
              <a:rPr sz="1200" spc="-4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Dez</a:t>
            </a:r>
            <a:r>
              <a:rPr sz="1200" spc="-10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202</a:t>
            </a:r>
            <a:r>
              <a:rPr lang="de-DE" sz="1200" dirty="0">
                <a:solidFill>
                  <a:srgbClr val="888888"/>
                </a:solidFill>
                <a:latin typeface="Calibri"/>
                <a:cs typeface="Calibri"/>
              </a:rPr>
              <a:t>4</a:t>
            </a:r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- MSc</a:t>
            </a:r>
            <a:r>
              <a:rPr sz="1200" spc="-20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888888"/>
                </a:solidFill>
                <a:latin typeface="Calibri"/>
                <a:cs typeface="Calibri"/>
              </a:rPr>
              <a:t>Informatik</a:t>
            </a:r>
            <a:endParaRPr sz="1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5801" y="228600"/>
            <a:ext cx="7848600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23570" marR="5080" indent="-611505" algn="ctr">
              <a:lnSpc>
                <a:spcPct val="100000"/>
              </a:lnSpc>
              <a:spcBef>
                <a:spcPts val="95"/>
              </a:spcBef>
            </a:pPr>
            <a:r>
              <a:rPr sz="4000" dirty="0"/>
              <a:t>Institut</a:t>
            </a:r>
            <a:r>
              <a:rPr sz="4000" spc="-100" dirty="0"/>
              <a:t> </a:t>
            </a:r>
            <a:r>
              <a:rPr sz="4000" dirty="0"/>
              <a:t>Polytechnique</a:t>
            </a:r>
            <a:r>
              <a:rPr sz="4000" spc="-90" dirty="0"/>
              <a:t> </a:t>
            </a:r>
            <a:r>
              <a:rPr sz="4000" dirty="0"/>
              <a:t>de</a:t>
            </a:r>
            <a:r>
              <a:rPr sz="4000" spc="-95" dirty="0"/>
              <a:t> </a:t>
            </a:r>
            <a:r>
              <a:rPr sz="4000" spc="-10" dirty="0"/>
              <a:t>Paris</a:t>
            </a:r>
            <a:r>
              <a:rPr lang="de-DE" sz="4000" spc="-10" dirty="0"/>
              <a:t> </a:t>
            </a:r>
            <a:r>
              <a:rPr lang="de-DE" sz="4000" spc="-10" dirty="0" err="1"/>
              <a:t>Pathway</a:t>
            </a:r>
            <a:r>
              <a:rPr lang="de-DE" sz="4000" spc="-10" dirty="0"/>
              <a:t> </a:t>
            </a:r>
            <a:r>
              <a:rPr lang="de-DE" sz="4000" spc="-20" dirty="0"/>
              <a:t>Beispiel</a:t>
            </a:r>
            <a:endParaRPr sz="4000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A3A25BC0-6321-4A72-B243-F8D7F34BA6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28800"/>
            <a:ext cx="9144000" cy="3584387"/>
          </a:xfrm>
          <a:prstGeom prst="rect">
            <a:avLst/>
          </a:prstGeom>
        </p:spPr>
      </p:pic>
      <p:sp>
        <p:nvSpPr>
          <p:cNvPr id="7" name="object 4">
            <a:extLst>
              <a:ext uri="{FF2B5EF4-FFF2-40B4-BE49-F238E27FC236}">
                <a16:creationId xmlns:a16="http://schemas.microsoft.com/office/drawing/2014/main" id="{17F9C2DC-B0E1-4DA1-B7A3-27FC11923AC3}"/>
              </a:ext>
            </a:extLst>
          </p:cNvPr>
          <p:cNvSpPr txBox="1"/>
          <p:nvPr/>
        </p:nvSpPr>
        <p:spPr>
          <a:xfrm>
            <a:off x="2743200" y="6473332"/>
            <a:ext cx="3242310" cy="1560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Double</a:t>
            </a:r>
            <a:r>
              <a:rPr sz="1200" spc="-2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Degree</a:t>
            </a:r>
            <a:r>
              <a:rPr sz="1200" spc="-2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888888"/>
                </a:solidFill>
                <a:latin typeface="Calibri"/>
                <a:cs typeface="Calibri"/>
              </a:rPr>
              <a:t>Infoevent</a:t>
            </a:r>
            <a:r>
              <a:rPr sz="1200" spc="-4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Dez</a:t>
            </a:r>
            <a:r>
              <a:rPr sz="1200" spc="-10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202</a:t>
            </a:r>
            <a:r>
              <a:rPr lang="de-DE" sz="1200" dirty="0">
                <a:solidFill>
                  <a:srgbClr val="888888"/>
                </a:solidFill>
                <a:latin typeface="Calibri"/>
                <a:cs typeface="Calibri"/>
              </a:rPr>
              <a:t>4</a:t>
            </a:r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- MSc</a:t>
            </a:r>
            <a:r>
              <a:rPr sz="1200" spc="-20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888888"/>
                </a:solidFill>
                <a:latin typeface="Calibri"/>
                <a:cs typeface="Calibri"/>
              </a:rPr>
              <a:t>Informatik</a:t>
            </a:r>
            <a:endParaRPr sz="12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71017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497CD0A2-917C-435F-99DB-26BB083AFDE0}"/>
              </a:ext>
            </a:extLst>
          </p:cNvPr>
          <p:cNvSpPr txBox="1"/>
          <p:nvPr/>
        </p:nvSpPr>
        <p:spPr>
          <a:xfrm>
            <a:off x="457200" y="533400"/>
            <a:ext cx="84577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/>
              <a:t>Infoveranstaltung zu den Double Degree Programmen der CIT Informatik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27A212C-BC20-4CF0-B113-9648333D64C8}"/>
              </a:ext>
            </a:extLst>
          </p:cNvPr>
          <p:cNvSpPr txBox="1"/>
          <p:nvPr/>
        </p:nvSpPr>
        <p:spPr>
          <a:xfrm>
            <a:off x="533400" y="1219200"/>
            <a:ext cx="746760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/>
              <a:t>Ablauf:</a:t>
            </a:r>
          </a:p>
          <a:p>
            <a:endParaRPr lang="de-DE" sz="1200" dirty="0"/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de-DE" dirty="0"/>
              <a:t>Gründe für einen Doppelabschluss</a:t>
            </a:r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de-DE" dirty="0"/>
              <a:t>Voraussetzungen</a:t>
            </a:r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de-DE" dirty="0"/>
              <a:t>Das DD-Modell der CIT Informatik</a:t>
            </a:r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de-DE" dirty="0"/>
              <a:t>Unsere DD-Partnerschaften:</a:t>
            </a:r>
          </a:p>
          <a:p>
            <a:pPr lvl="8">
              <a:lnSpc>
                <a:spcPct val="125000"/>
              </a:lnSpc>
            </a:pPr>
            <a:r>
              <a:rPr lang="de-DE" dirty="0"/>
              <a:t>	- Queensland University, Brisbane, Australien</a:t>
            </a:r>
          </a:p>
          <a:p>
            <a:pPr lvl="2">
              <a:lnSpc>
                <a:spcPct val="125000"/>
              </a:lnSpc>
            </a:pPr>
            <a:r>
              <a:rPr lang="de-DE" spc="-10" dirty="0"/>
              <a:t>	- </a:t>
            </a:r>
            <a:r>
              <a:rPr lang="de-DE" spc="-10" dirty="0" err="1"/>
              <a:t>Kungliga</a:t>
            </a:r>
            <a:r>
              <a:rPr lang="de-DE" spc="-135" dirty="0"/>
              <a:t> </a:t>
            </a:r>
            <a:r>
              <a:rPr lang="de-DE" spc="-40" dirty="0" err="1"/>
              <a:t>Tekniska</a:t>
            </a:r>
            <a:r>
              <a:rPr lang="de-DE" spc="-130" dirty="0"/>
              <a:t> </a:t>
            </a:r>
            <a:r>
              <a:rPr lang="de-DE" spc="-10" dirty="0" err="1"/>
              <a:t>Högskolan</a:t>
            </a:r>
            <a:r>
              <a:rPr lang="de-DE" spc="-10" dirty="0"/>
              <a:t> (</a:t>
            </a:r>
            <a:r>
              <a:rPr lang="de-DE" dirty="0"/>
              <a:t>KTH) Stockholm, Schweden</a:t>
            </a:r>
          </a:p>
          <a:p>
            <a:pPr lvl="8">
              <a:lnSpc>
                <a:spcPct val="125000"/>
              </a:lnSpc>
            </a:pPr>
            <a:r>
              <a:rPr lang="de-DE" dirty="0"/>
              <a:t>	- Institut Polytechnique de Paris (IPP), Frankreich</a:t>
            </a:r>
            <a:endParaRPr lang="de-DE" sz="800" dirty="0"/>
          </a:p>
          <a:p>
            <a:pPr marL="285750" lvl="8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de-DE" dirty="0"/>
              <a:t>Bewerbungsfristen und weitere Informationen</a:t>
            </a:r>
          </a:p>
          <a:p>
            <a:pPr marL="285750" indent="-285750">
              <a:buFontTx/>
              <a:buChar char="-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092339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2684526" y="6465214"/>
            <a:ext cx="3242310" cy="1560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Double</a:t>
            </a:r>
            <a:r>
              <a:rPr sz="1200" spc="-2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Degree</a:t>
            </a:r>
            <a:r>
              <a:rPr sz="1200" spc="-2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888888"/>
                </a:solidFill>
                <a:latin typeface="Calibri"/>
                <a:cs typeface="Calibri"/>
              </a:rPr>
              <a:t>Infoevent</a:t>
            </a:r>
            <a:r>
              <a:rPr sz="1200" spc="-4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Dez</a:t>
            </a:r>
            <a:r>
              <a:rPr sz="1200" spc="-10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202</a:t>
            </a:r>
            <a:r>
              <a:rPr lang="de-DE" sz="1200" dirty="0">
                <a:solidFill>
                  <a:srgbClr val="888888"/>
                </a:solidFill>
                <a:latin typeface="Calibri"/>
                <a:cs typeface="Calibri"/>
              </a:rPr>
              <a:t>4</a:t>
            </a:r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- MSc</a:t>
            </a:r>
            <a:r>
              <a:rPr sz="1200" spc="-20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888888"/>
                </a:solidFill>
                <a:latin typeface="Calibri"/>
                <a:cs typeface="Calibri"/>
              </a:rPr>
              <a:t>Informatik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570">
              <a:lnSpc>
                <a:spcPts val="1240"/>
              </a:lnSpc>
            </a:pPr>
            <a:fld id="{81D60167-4931-47E6-BA6A-407CBD079E47}" type="slidenum">
              <a:rPr spc="-50" dirty="0"/>
              <a:t>20</a:t>
            </a:fld>
            <a:endParaRPr spc="-50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77845" y="278384"/>
            <a:ext cx="3905885" cy="5661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600" spc="-10" dirty="0" err="1"/>
              <a:t>Bewerbun</a:t>
            </a:r>
            <a:r>
              <a:rPr lang="de-DE" sz="3600" spc="-10" dirty="0" err="1"/>
              <a:t>gsfristen</a:t>
            </a:r>
            <a:endParaRPr sz="3600" dirty="0"/>
          </a:p>
        </p:txBody>
      </p:sp>
      <p:sp>
        <p:nvSpPr>
          <p:cNvPr id="3" name="object 3"/>
          <p:cNvSpPr txBox="1"/>
          <p:nvPr/>
        </p:nvSpPr>
        <p:spPr>
          <a:xfrm>
            <a:off x="533400" y="1219200"/>
            <a:ext cx="8455660" cy="376263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ts val="2700"/>
              </a:lnSpc>
              <a:spcBef>
                <a:spcPts val="95"/>
              </a:spcBef>
              <a:buFont typeface="Arial"/>
              <a:buChar char="•"/>
              <a:tabLst>
                <a:tab pos="355600" algn="l"/>
              </a:tabLst>
            </a:pPr>
            <a:r>
              <a:rPr lang="de-DE" sz="2400" dirty="0">
                <a:latin typeface="Calibri"/>
                <a:cs typeface="Calibri"/>
              </a:rPr>
              <a:t>U</a:t>
            </a:r>
            <a:r>
              <a:rPr sz="2400" dirty="0" err="1">
                <a:latin typeface="Calibri"/>
                <a:cs typeface="Calibri"/>
              </a:rPr>
              <a:t>niversity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Queensland</a:t>
            </a:r>
            <a:r>
              <a:rPr lang="de-DE" sz="2400" dirty="0">
                <a:latin typeface="Calibri"/>
                <a:cs typeface="Calibri"/>
              </a:rPr>
              <a:t> (UQ)</a:t>
            </a:r>
            <a:r>
              <a:rPr lang="de-DE" sz="2400" spc="-50" dirty="0">
                <a:latin typeface="Calibri"/>
                <a:cs typeface="Calibri"/>
              </a:rPr>
              <a:t>: </a:t>
            </a:r>
          </a:p>
          <a:p>
            <a:pPr marL="12700">
              <a:lnSpc>
                <a:spcPts val="2700"/>
              </a:lnSpc>
              <a:spcBef>
                <a:spcPts val="95"/>
              </a:spcBef>
              <a:tabLst>
                <a:tab pos="355600" algn="l"/>
              </a:tabLst>
            </a:pPr>
            <a:r>
              <a:rPr lang="de-DE" sz="2400" spc="-50" dirty="0">
                <a:latin typeface="Calibri"/>
                <a:cs typeface="Calibri"/>
              </a:rPr>
              <a:t>	</a:t>
            </a:r>
            <a:r>
              <a:rPr lang="de-DE" sz="2200" spc="-50" dirty="0">
                <a:latin typeface="Calibri"/>
                <a:cs typeface="Calibri"/>
              </a:rPr>
              <a:t>15. </a:t>
            </a:r>
            <a:r>
              <a:rPr sz="2200" dirty="0" err="1">
                <a:latin typeface="Calibri"/>
                <a:cs typeface="Calibri"/>
              </a:rPr>
              <a:t>Januar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202</a:t>
            </a:r>
            <a:r>
              <a:rPr lang="de-DE" sz="2200" dirty="0">
                <a:latin typeface="Calibri"/>
                <a:cs typeface="Calibri"/>
              </a:rPr>
              <a:t>5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 err="1">
                <a:latin typeface="Calibri"/>
                <a:cs typeface="Calibri"/>
              </a:rPr>
              <a:t>für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lang="de-DE" sz="2200" spc="-40" dirty="0">
                <a:latin typeface="Calibri"/>
                <a:cs typeface="Calibri"/>
              </a:rPr>
              <a:t>den Start an UQ im </a:t>
            </a:r>
            <a:r>
              <a:rPr sz="2200" dirty="0" err="1">
                <a:latin typeface="Calibri"/>
                <a:cs typeface="Calibri"/>
              </a:rPr>
              <a:t>Februar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202</a:t>
            </a:r>
            <a:r>
              <a:rPr lang="de-DE" sz="2200" dirty="0">
                <a:latin typeface="Calibri"/>
                <a:cs typeface="Calibri"/>
              </a:rPr>
              <a:t>6</a:t>
            </a:r>
            <a:endParaRPr sz="2200" dirty="0">
              <a:latin typeface="Calibri"/>
              <a:cs typeface="Calibri"/>
            </a:endParaRPr>
          </a:p>
          <a:p>
            <a:pPr marL="355600" marR="967740" indent="-343535">
              <a:lnSpc>
                <a:spcPts val="2400"/>
              </a:lnSpc>
              <a:spcBef>
                <a:spcPts val="575"/>
              </a:spcBef>
              <a:buFont typeface="Arial"/>
              <a:buChar char="•"/>
              <a:tabLst>
                <a:tab pos="355600" algn="l"/>
              </a:tabLst>
            </a:pPr>
            <a:endParaRPr lang="de-DE" sz="2400" b="1" spc="-10" dirty="0">
              <a:latin typeface="Calibri"/>
              <a:cs typeface="Calibri"/>
            </a:endParaRPr>
          </a:p>
          <a:p>
            <a:pPr marL="355600" marR="967740" indent="-343535">
              <a:lnSpc>
                <a:spcPts val="2400"/>
              </a:lnSpc>
              <a:spcBef>
                <a:spcPts val="575"/>
              </a:spcBef>
              <a:buFont typeface="Arial"/>
              <a:buChar char="•"/>
              <a:tabLst>
                <a:tab pos="355600" algn="l"/>
              </a:tabLst>
            </a:pPr>
            <a:r>
              <a:rPr lang="de-DE" sz="2400" spc="-10" dirty="0">
                <a:latin typeface="Calibri"/>
                <a:cs typeface="Calibri"/>
              </a:rPr>
              <a:t>KTH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und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lang="de-DE" sz="2400" spc="-10" dirty="0">
                <a:latin typeface="Calibri"/>
                <a:cs typeface="Calibri"/>
              </a:rPr>
              <a:t>IPP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15.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 err="1">
                <a:latin typeface="Calibri"/>
                <a:cs typeface="Calibri"/>
              </a:rPr>
              <a:t>Januar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202</a:t>
            </a:r>
            <a:r>
              <a:rPr lang="de-DE" sz="2400" dirty="0">
                <a:latin typeface="Calibri"/>
                <a:cs typeface="Calibri"/>
              </a:rPr>
              <a:t>5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(ERASMUS</a:t>
            </a:r>
            <a:r>
              <a:rPr lang="de-DE" sz="2400" spc="-10" dirty="0">
                <a:latin typeface="Calibri"/>
                <a:cs typeface="Calibri"/>
              </a:rPr>
              <a:t>-Frist)</a:t>
            </a:r>
            <a:endParaRPr sz="2400" dirty="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buFont typeface="Arial"/>
              <a:buChar char="–"/>
              <a:tabLst>
                <a:tab pos="756285" algn="l"/>
              </a:tabLst>
            </a:pPr>
            <a:r>
              <a:rPr sz="2200" dirty="0">
                <a:latin typeface="Calibri"/>
                <a:cs typeface="Calibri"/>
              </a:rPr>
              <a:t>Start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 err="1">
                <a:latin typeface="Calibri"/>
                <a:cs typeface="Calibri"/>
              </a:rPr>
              <a:t>im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lang="de-DE" sz="2200" dirty="0">
                <a:latin typeface="Calibri"/>
                <a:cs typeface="Calibri"/>
              </a:rPr>
              <a:t>August/September 2025</a:t>
            </a:r>
            <a:endParaRPr lang="de-DE" sz="2200" spc="-10" dirty="0">
              <a:latin typeface="Calibri"/>
              <a:cs typeface="Calibri"/>
            </a:endParaRPr>
          </a:p>
          <a:p>
            <a:pPr marL="756285" lvl="1" indent="-286385">
              <a:buFont typeface="Arial"/>
              <a:buChar char="–"/>
              <a:tabLst>
                <a:tab pos="756285" algn="l"/>
              </a:tabLst>
            </a:pPr>
            <a:r>
              <a:rPr lang="de-DE" sz="2200" dirty="0">
                <a:latin typeface="Calibri"/>
                <a:cs typeface="Calibri"/>
              </a:rPr>
              <a:t>Förderung</a:t>
            </a:r>
            <a:r>
              <a:rPr lang="de-DE" sz="2200" spc="-45" dirty="0">
                <a:latin typeface="Calibri"/>
                <a:cs typeface="Calibri"/>
              </a:rPr>
              <a:t> </a:t>
            </a:r>
            <a:r>
              <a:rPr lang="de-DE" sz="2200" dirty="0">
                <a:latin typeface="Calibri"/>
                <a:cs typeface="Calibri"/>
              </a:rPr>
              <a:t>über</a:t>
            </a:r>
            <a:r>
              <a:rPr lang="de-DE" sz="2200" spc="-35" dirty="0">
                <a:latin typeface="Calibri"/>
                <a:cs typeface="Calibri"/>
              </a:rPr>
              <a:t> </a:t>
            </a:r>
            <a:r>
              <a:rPr lang="de-DE" sz="2200" spc="-10" dirty="0">
                <a:latin typeface="Calibri"/>
                <a:cs typeface="Calibri"/>
              </a:rPr>
              <a:t>ERASMUS möglich</a:t>
            </a:r>
            <a:endParaRPr lang="de-DE" sz="2200" dirty="0">
              <a:latin typeface="Calibri"/>
              <a:cs typeface="Calibri"/>
            </a:endParaRPr>
          </a:p>
          <a:p>
            <a:pPr marL="756285" lvl="1" indent="-286385">
              <a:lnSpc>
                <a:spcPts val="2375"/>
              </a:lnSpc>
              <a:buFont typeface="Arial"/>
              <a:buChar char="–"/>
              <a:tabLst>
                <a:tab pos="756285" algn="l"/>
              </a:tabLst>
            </a:pPr>
            <a:r>
              <a:rPr sz="2200" spc="-10" dirty="0" err="1">
                <a:latin typeface="Calibri"/>
                <a:cs typeface="Calibri"/>
              </a:rPr>
              <a:t>Kenntnisse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in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Landessprache: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lang="de-DE" sz="2200" dirty="0">
                <a:latin typeface="Calibri"/>
                <a:cs typeface="Calibri"/>
              </a:rPr>
              <a:t>IPP </a:t>
            </a:r>
            <a:r>
              <a:rPr sz="2200" dirty="0">
                <a:latin typeface="Calibri"/>
                <a:cs typeface="Calibri"/>
              </a:rPr>
              <a:t>min.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B1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in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Französisch</a:t>
            </a:r>
            <a:endParaRPr sz="2200" dirty="0">
              <a:latin typeface="Calibri"/>
              <a:cs typeface="Calibri"/>
            </a:endParaRPr>
          </a:p>
          <a:p>
            <a:pPr marL="756285">
              <a:lnSpc>
                <a:spcPts val="2370"/>
              </a:lnSpc>
            </a:pPr>
            <a:r>
              <a:rPr sz="2200" dirty="0">
                <a:latin typeface="Calibri"/>
                <a:cs typeface="Calibri"/>
              </a:rPr>
              <a:t>bei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 err="1">
                <a:latin typeface="Calibri"/>
                <a:cs typeface="Calibri"/>
              </a:rPr>
              <a:t>Studienantritt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lang="de-DE" sz="2200" dirty="0">
                <a:latin typeface="Calibri"/>
                <a:cs typeface="Calibri"/>
              </a:rPr>
              <a:t>an </a:t>
            </a:r>
            <a:r>
              <a:rPr lang="de-DE" sz="2200" dirty="0" err="1">
                <a:latin typeface="Calibri"/>
                <a:cs typeface="Calibri"/>
              </a:rPr>
              <a:t>Gastuni</a:t>
            </a:r>
            <a:endParaRPr lang="de-DE" sz="2200" spc="-55" dirty="0">
              <a:latin typeface="Calibri"/>
              <a:cs typeface="Calibri"/>
            </a:endParaRPr>
          </a:p>
          <a:p>
            <a:pPr marL="756285">
              <a:lnSpc>
                <a:spcPts val="2370"/>
              </a:lnSpc>
            </a:pPr>
            <a:endParaRPr sz="2400" dirty="0">
              <a:latin typeface="Calibri"/>
              <a:cs typeface="Calibri"/>
            </a:endParaRPr>
          </a:p>
          <a:p>
            <a:pPr marL="355600" marR="247015" indent="-343535">
              <a:lnSpc>
                <a:spcPct val="80000"/>
              </a:lnSpc>
              <a:spcBef>
                <a:spcPts val="595"/>
              </a:spcBef>
              <a:buFont typeface="Arial"/>
              <a:buChar char="•"/>
              <a:tabLst>
                <a:tab pos="355600" algn="l"/>
              </a:tabLst>
            </a:pPr>
            <a:r>
              <a:rPr sz="2400" dirty="0" err="1">
                <a:latin typeface="Calibri"/>
                <a:cs typeface="Calibri"/>
              </a:rPr>
              <a:t>Für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lang="de-DE" sz="2400" spc="-10" dirty="0">
                <a:latin typeface="Calibri"/>
                <a:cs typeface="Calibri"/>
              </a:rPr>
              <a:t>IPP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lang="de-DE" sz="2400" spc="-10" dirty="0">
                <a:latin typeface="Calibri"/>
                <a:cs typeface="Calibri"/>
              </a:rPr>
              <a:t>frühe</a:t>
            </a:r>
            <a:r>
              <a:rPr sz="2400" spc="-10" dirty="0">
                <a:latin typeface="Calibri"/>
                <a:cs typeface="Calibri"/>
              </a:rPr>
              <a:t> Bewerbungen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im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5.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10" dirty="0" err="1">
                <a:latin typeface="Calibri"/>
                <a:cs typeface="Calibri"/>
              </a:rPr>
              <a:t>Bachelorsemester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lang="de-DE" sz="2400" spc="-45" dirty="0">
                <a:latin typeface="Calibri"/>
                <a:cs typeface="Calibri"/>
              </a:rPr>
              <a:t>(Start im Herbst 2027) möglich </a:t>
            </a:r>
            <a:r>
              <a:rPr sz="2400" dirty="0">
                <a:latin typeface="Calibri"/>
                <a:cs typeface="Calibri"/>
              </a:rPr>
              <a:t>–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für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andere Programme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nicht</a:t>
            </a:r>
            <a:endParaRPr sz="2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941441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78305" y="304800"/>
            <a:ext cx="5787390" cy="5661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lang="de-DE" sz="3600" spc="-10" dirty="0"/>
              <a:t>Weitere Informationen</a:t>
            </a:r>
            <a:endParaRPr sz="3600" dirty="0"/>
          </a:p>
        </p:txBody>
      </p:sp>
      <p:sp>
        <p:nvSpPr>
          <p:cNvPr id="3" name="object 3"/>
          <p:cNvSpPr txBox="1"/>
          <p:nvPr/>
        </p:nvSpPr>
        <p:spPr>
          <a:xfrm>
            <a:off x="304800" y="1295400"/>
            <a:ext cx="8686800" cy="456855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1536700">
              <a:lnSpc>
                <a:spcPct val="100000"/>
              </a:lnSpc>
            </a:pPr>
            <a:r>
              <a:rPr lang="de-DE" sz="2200" dirty="0">
                <a:latin typeface="Calibri"/>
                <a:cs typeface="Calibri"/>
              </a:rPr>
              <a:t>Infos zu den Double Degree Programmen der CIT Informatik: </a:t>
            </a:r>
            <a:r>
              <a:rPr lang="de-DE" sz="2200" u="sng" spc="-3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/>
              </a:rPr>
              <a:t>www.cit.tum.de/cit/doubledegrees-</a:t>
            </a:r>
            <a:r>
              <a:rPr lang="de-DE" sz="22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/>
              </a:rPr>
              <a:t>informatics</a:t>
            </a:r>
            <a:br>
              <a:rPr lang="de-DE" sz="3600" dirty="0"/>
            </a:br>
            <a:endParaRPr lang="de-DE" sz="2400" dirty="0">
              <a:latin typeface="Calibri"/>
              <a:cs typeface="Calibri"/>
            </a:endParaRPr>
          </a:p>
          <a:p>
            <a:pPr marL="12700" marR="1536700">
              <a:lnSpc>
                <a:spcPct val="100000"/>
              </a:lnSpc>
            </a:pPr>
            <a:r>
              <a:rPr sz="2200" dirty="0" err="1">
                <a:latin typeface="Calibri"/>
                <a:cs typeface="Calibri"/>
              </a:rPr>
              <a:t>Bewerbung</a:t>
            </a:r>
            <a:r>
              <a:rPr lang="de-DE" sz="2200" dirty="0" err="1">
                <a:latin typeface="Calibri"/>
                <a:cs typeface="Calibri"/>
              </a:rPr>
              <a:t>sfrist</a:t>
            </a:r>
            <a:r>
              <a:rPr sz="2200" spc="-80" dirty="0">
                <a:latin typeface="Calibri"/>
                <a:cs typeface="Calibri"/>
              </a:rPr>
              <a:t> </a:t>
            </a:r>
            <a:r>
              <a:rPr sz="2200" dirty="0" err="1">
                <a:latin typeface="Calibri"/>
                <a:cs typeface="Calibri"/>
              </a:rPr>
              <a:t>für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lang="de-DE" sz="2200" dirty="0">
                <a:latin typeface="Calibri"/>
                <a:cs typeface="Calibri"/>
              </a:rPr>
              <a:t>alle DD Programme der CIT Informatik:</a:t>
            </a:r>
          </a:p>
          <a:p>
            <a:pPr marL="12700" marR="1536700">
              <a:lnSpc>
                <a:spcPct val="100000"/>
              </a:lnSpc>
            </a:pPr>
            <a:endParaRPr sz="800" dirty="0">
              <a:latin typeface="Calibri"/>
              <a:cs typeface="Calibri"/>
            </a:endParaRPr>
          </a:p>
          <a:p>
            <a:pPr marL="12700" algn="ctr">
              <a:lnSpc>
                <a:spcPct val="100000"/>
              </a:lnSpc>
            </a:pPr>
            <a:r>
              <a:rPr sz="2200" b="1" dirty="0">
                <a:latin typeface="Calibri"/>
                <a:cs typeface="Calibri"/>
              </a:rPr>
              <a:t>M</a:t>
            </a:r>
            <a:r>
              <a:rPr lang="de-DE" sz="2200" b="1">
                <a:latin typeface="Calibri"/>
                <a:cs typeface="Calibri"/>
              </a:rPr>
              <a:t>ittwoch</a:t>
            </a:r>
            <a:r>
              <a:rPr sz="2200" b="1">
                <a:latin typeface="Calibri"/>
                <a:cs typeface="Calibri"/>
              </a:rPr>
              <a:t>,</a:t>
            </a:r>
            <a:r>
              <a:rPr sz="2200" b="1" spc="-7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15.</a:t>
            </a:r>
            <a:r>
              <a:rPr sz="2200" b="1" spc="-60" dirty="0">
                <a:latin typeface="Calibri"/>
                <a:cs typeface="Calibri"/>
              </a:rPr>
              <a:t> </a:t>
            </a:r>
            <a:r>
              <a:rPr sz="2200" b="1" dirty="0" err="1">
                <a:latin typeface="Calibri"/>
                <a:cs typeface="Calibri"/>
              </a:rPr>
              <a:t>Januar</a:t>
            </a:r>
            <a:r>
              <a:rPr sz="2200" b="1" spc="-100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202</a:t>
            </a:r>
            <a:r>
              <a:rPr lang="de-DE" sz="2200" b="1" dirty="0">
                <a:latin typeface="Calibri"/>
                <a:cs typeface="Calibri"/>
              </a:rPr>
              <a:t>5</a:t>
            </a:r>
            <a:r>
              <a:rPr sz="2200" b="1" dirty="0">
                <a:latin typeface="Calibri"/>
                <a:cs typeface="Calibri"/>
              </a:rPr>
              <a:t>,</a:t>
            </a:r>
            <a:r>
              <a:rPr sz="2200" b="1" spc="-65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12:00</a:t>
            </a:r>
            <a:r>
              <a:rPr lang="de-DE" sz="2200" b="1" dirty="0">
                <a:latin typeface="Calibri"/>
                <a:cs typeface="Calibri"/>
              </a:rPr>
              <a:t> Uhr</a:t>
            </a:r>
            <a:r>
              <a:rPr sz="2200" b="1" spc="-60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(</a:t>
            </a:r>
            <a:r>
              <a:rPr sz="2200" b="1" spc="-10" dirty="0" err="1">
                <a:latin typeface="Calibri"/>
                <a:cs typeface="Calibri"/>
              </a:rPr>
              <a:t>mittags</a:t>
            </a:r>
            <a:r>
              <a:rPr sz="2200" b="1" spc="-10" dirty="0">
                <a:latin typeface="Calibri"/>
                <a:cs typeface="Calibri"/>
              </a:rPr>
              <a:t>)</a:t>
            </a:r>
            <a:endParaRPr lang="de-DE" sz="2200" b="1" spc="-1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de-DE" sz="2200" spc="-1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lang="de-DE" sz="2200" dirty="0">
                <a:latin typeface="Calibri"/>
                <a:cs typeface="Calibri"/>
              </a:rPr>
              <a:t>Infos zum Bewerbungsverfahren und den Bewerbungsunterlagen:</a:t>
            </a:r>
          </a:p>
          <a:p>
            <a:pPr marL="12700">
              <a:lnSpc>
                <a:spcPct val="100000"/>
              </a:lnSpc>
            </a:pPr>
            <a:r>
              <a:rPr lang="de-DE" sz="2200" dirty="0">
                <a:latin typeface="Calibri"/>
                <a:cs typeface="Calibri"/>
                <a:hlinkClick r:id="rId3"/>
              </a:rPr>
              <a:t>www.cit.tum.de/cit/studium/internationales/informatics-outgoing/studium-im-ausland/erasmus-dd-fachbereichsaustausch/bewerbungsverfahren/</a:t>
            </a:r>
            <a:endParaRPr lang="de-DE" sz="22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endParaRPr lang="de-DE" sz="22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lang="de-DE" sz="2200" dirty="0">
                <a:latin typeface="Calibri"/>
                <a:cs typeface="Calibri"/>
              </a:rPr>
              <a:t>Kontakt: outgoing-informatics@cit.tum.de</a:t>
            </a:r>
          </a:p>
          <a:p>
            <a:pPr marL="12700">
              <a:lnSpc>
                <a:spcPct val="100000"/>
              </a:lnSpc>
            </a:pPr>
            <a:endParaRPr sz="22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772029" y="6468360"/>
            <a:ext cx="3338322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58850" marR="5080" indent="-946785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Double</a:t>
            </a:r>
            <a:r>
              <a:rPr sz="1200" spc="-30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Degree</a:t>
            </a:r>
            <a:r>
              <a:rPr sz="1200" spc="-2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888888"/>
                </a:solidFill>
                <a:latin typeface="Calibri"/>
                <a:cs typeface="Calibri"/>
              </a:rPr>
              <a:t>Infoevent</a:t>
            </a:r>
            <a:r>
              <a:rPr sz="1200" spc="-4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Dez</a:t>
            </a:r>
            <a:r>
              <a:rPr sz="1200" spc="-1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202</a:t>
            </a:r>
            <a:r>
              <a:rPr lang="de-DE" sz="1200" dirty="0">
                <a:solidFill>
                  <a:srgbClr val="888888"/>
                </a:solidFill>
                <a:latin typeface="Calibri"/>
                <a:cs typeface="Calibri"/>
              </a:rPr>
              <a:t>4</a:t>
            </a:r>
            <a:r>
              <a:rPr sz="1200" spc="20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-</a:t>
            </a:r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200" spc="-25" dirty="0">
                <a:solidFill>
                  <a:srgbClr val="888888"/>
                </a:solidFill>
                <a:latin typeface="Calibri"/>
                <a:cs typeface="Calibri"/>
              </a:rPr>
              <a:t>MSc </a:t>
            </a:r>
            <a:r>
              <a:rPr sz="1200" spc="-10" dirty="0">
                <a:solidFill>
                  <a:srgbClr val="888888"/>
                </a:solidFill>
                <a:latin typeface="Calibri"/>
                <a:cs typeface="Calibri"/>
              </a:rPr>
              <a:t>Informatik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427211" y="6427114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888888"/>
                </a:solidFill>
                <a:latin typeface="Calibri"/>
                <a:cs typeface="Calibri"/>
              </a:rPr>
              <a:t>41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2684526" y="6465214"/>
            <a:ext cx="3242310" cy="1560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Double</a:t>
            </a:r>
            <a:r>
              <a:rPr sz="1200" spc="-2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Degree</a:t>
            </a:r>
            <a:r>
              <a:rPr sz="1200" spc="-2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888888"/>
                </a:solidFill>
                <a:latin typeface="Calibri"/>
                <a:cs typeface="Calibri"/>
              </a:rPr>
              <a:t>Infoevent</a:t>
            </a:r>
            <a:r>
              <a:rPr sz="1200" spc="-4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Dez</a:t>
            </a:r>
            <a:r>
              <a:rPr sz="1200" spc="-10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202</a:t>
            </a:r>
            <a:r>
              <a:rPr lang="de-DE" sz="1200" dirty="0">
                <a:solidFill>
                  <a:srgbClr val="888888"/>
                </a:solidFill>
                <a:latin typeface="Calibri"/>
                <a:cs typeface="Calibri"/>
              </a:rPr>
              <a:t>4</a:t>
            </a:r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- MSc</a:t>
            </a:r>
            <a:r>
              <a:rPr sz="1200" spc="-20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888888"/>
                </a:solidFill>
                <a:latin typeface="Calibri"/>
                <a:cs typeface="Calibri"/>
              </a:rPr>
              <a:t>Informatik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570">
              <a:lnSpc>
                <a:spcPts val="1240"/>
              </a:lnSpc>
            </a:pPr>
            <a:fld id="{81D60167-4931-47E6-BA6A-407CBD079E47}" type="slidenum">
              <a:rPr spc="-50" dirty="0"/>
              <a:t>3</a:t>
            </a:fld>
            <a:endParaRPr spc="-50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97305" y="761"/>
            <a:ext cx="7549388" cy="1067215"/>
          </a:xfrm>
          <a:prstGeom prst="rect">
            <a:avLst/>
          </a:prstGeom>
        </p:spPr>
        <p:txBody>
          <a:bodyPr vert="horz" wrap="square" lIns="0" tIns="508254" rIns="0" bIns="0" rtlCol="0">
            <a:spAutoFit/>
          </a:bodyPr>
          <a:lstStyle/>
          <a:p>
            <a:pPr marL="344805">
              <a:lnSpc>
                <a:spcPct val="100000"/>
              </a:lnSpc>
              <a:spcBef>
                <a:spcPts val="95"/>
              </a:spcBef>
            </a:pPr>
            <a:r>
              <a:rPr sz="3600" spc="-10" dirty="0"/>
              <a:t>Gründe für einen Double Degree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09600" y="1600200"/>
            <a:ext cx="7552690" cy="366510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2014"/>
              </a:spcBef>
              <a:buFont typeface="Arial"/>
              <a:buChar char="•"/>
              <a:tabLst>
                <a:tab pos="355600" algn="l"/>
              </a:tabLst>
            </a:pPr>
            <a:r>
              <a:rPr sz="2400" dirty="0" err="1">
                <a:latin typeface="Calibri"/>
                <a:cs typeface="Calibri"/>
              </a:rPr>
              <a:t>Abschluss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der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Partneruniversität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ist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zugleich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ein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Zugang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zu</a:t>
            </a:r>
            <a:endParaRPr sz="2400" dirty="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  <a:spcBef>
                <a:spcPts val="1445"/>
              </a:spcBef>
            </a:pPr>
            <a:r>
              <a:rPr sz="2400" dirty="0">
                <a:latin typeface="Calibri"/>
                <a:cs typeface="Calibri"/>
              </a:rPr>
              <a:t>Gastland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und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dessen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Wirtschaft</a:t>
            </a:r>
            <a:endParaRPr sz="2400" dirty="0">
              <a:latin typeface="Calibri"/>
              <a:cs typeface="Calibri"/>
            </a:endParaRPr>
          </a:p>
          <a:p>
            <a:pPr marL="355600" marR="484505" indent="-343535">
              <a:lnSpc>
                <a:spcPct val="150100"/>
              </a:lnSpc>
              <a:spcBef>
                <a:spcPts val="570"/>
              </a:spcBef>
              <a:buFont typeface="Arial"/>
              <a:buChar char="•"/>
              <a:tabLst>
                <a:tab pos="355600" algn="l"/>
              </a:tabLst>
            </a:pPr>
            <a:r>
              <a:rPr sz="2400" spc="-10" dirty="0">
                <a:latin typeface="Calibri"/>
                <a:cs typeface="Calibri"/>
              </a:rPr>
              <a:t>Alleinstellungsmerkmal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auf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dem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deutschen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sowie internationalen,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europäischen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45" dirty="0">
                <a:latin typeface="Calibri"/>
                <a:cs typeface="Calibri"/>
              </a:rPr>
              <a:t>bzw.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länderspezifischen Arbeitsmarkt</a:t>
            </a:r>
            <a:endParaRPr sz="24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2020"/>
              </a:spcBef>
              <a:buFont typeface="Arial"/>
              <a:buChar char="•"/>
              <a:tabLst>
                <a:tab pos="355600" algn="l"/>
              </a:tabLst>
            </a:pPr>
            <a:r>
              <a:rPr lang="de-DE" sz="2400" spc="-10" dirty="0">
                <a:latin typeface="Calibri"/>
                <a:cs typeface="Calibri"/>
              </a:rPr>
              <a:t>Absprachen der Partneruniversitäten zu Kursbelegungen und möglichen Anerkennungen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8200" y="-13214"/>
            <a:ext cx="7127495" cy="1033103"/>
          </a:xfrm>
          <a:prstGeom prst="rect">
            <a:avLst/>
          </a:prstGeom>
        </p:spPr>
        <p:txBody>
          <a:bodyPr vert="horz" wrap="square" lIns="0" tIns="474472" rIns="0" bIns="0" rtlCol="0">
            <a:spAutoFit/>
          </a:bodyPr>
          <a:lstStyle/>
          <a:p>
            <a:pPr marL="1837055">
              <a:lnSpc>
                <a:spcPct val="100000"/>
              </a:lnSpc>
              <a:spcBef>
                <a:spcPts val="105"/>
              </a:spcBef>
            </a:pPr>
            <a:r>
              <a:rPr sz="3600" spc="-25" dirty="0"/>
              <a:t>Voraussetzungen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57200" y="1524000"/>
            <a:ext cx="8589646" cy="38942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14000"/>
              </a:lnSpc>
              <a:spcBef>
                <a:spcPts val="95"/>
              </a:spcBef>
              <a:buFont typeface="Arial"/>
              <a:buChar char="•"/>
              <a:tabLst>
                <a:tab pos="355600" algn="l"/>
              </a:tabLst>
            </a:pPr>
            <a:r>
              <a:rPr sz="2400" dirty="0">
                <a:latin typeface="Calibri"/>
                <a:cs typeface="Calibri"/>
              </a:rPr>
              <a:t>Studium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des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TUM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MSc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 err="1">
                <a:latin typeface="Calibri"/>
                <a:cs typeface="Calibri"/>
              </a:rPr>
              <a:t>Informatik</a:t>
            </a:r>
            <a:endParaRPr lang="de-DE" sz="2400" spc="-10" dirty="0">
              <a:latin typeface="Calibri"/>
              <a:cs typeface="Calibri"/>
            </a:endParaRPr>
          </a:p>
          <a:p>
            <a:pPr marL="355600" indent="-342900">
              <a:lnSpc>
                <a:spcPct val="114000"/>
              </a:lnSpc>
              <a:spcBef>
                <a:spcPts val="95"/>
              </a:spcBef>
              <a:buFont typeface="Arial"/>
              <a:buChar char="•"/>
              <a:tabLst>
                <a:tab pos="355600" algn="l"/>
              </a:tabLst>
            </a:pPr>
            <a:endParaRPr sz="800" dirty="0">
              <a:latin typeface="Calibri"/>
              <a:cs typeface="Calibri"/>
            </a:endParaRPr>
          </a:p>
          <a:p>
            <a:pPr marL="355600" marR="364490" indent="-343535">
              <a:lnSpc>
                <a:spcPct val="114000"/>
              </a:lnSpc>
              <a:spcBef>
                <a:spcPts val="535"/>
              </a:spcBef>
              <a:buFont typeface="Arial"/>
              <a:buChar char="•"/>
              <a:tabLst>
                <a:tab pos="355600" algn="l"/>
              </a:tabLst>
            </a:pPr>
            <a:r>
              <a:rPr lang="de-DE" sz="2400" dirty="0">
                <a:latin typeface="Calibri"/>
                <a:cs typeface="Calibri"/>
              </a:rPr>
              <a:t>Z</a:t>
            </a:r>
            <a:r>
              <a:rPr sz="2400" dirty="0">
                <a:latin typeface="Calibri"/>
                <a:cs typeface="Calibri"/>
              </a:rPr>
              <a:t>um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10" dirty="0" err="1">
                <a:latin typeface="Calibri"/>
                <a:cs typeface="Calibri"/>
              </a:rPr>
              <a:t>Bewerbungszeitpunkt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lang="de-DE" sz="2400" dirty="0">
                <a:latin typeface="Calibri"/>
                <a:cs typeface="Calibri"/>
              </a:rPr>
              <a:t>müssen mindestes 25 (TUM) ECTS </a:t>
            </a:r>
            <a:r>
              <a:rPr sz="2400" dirty="0" err="1">
                <a:latin typeface="Calibri"/>
                <a:cs typeface="Calibri"/>
              </a:rPr>
              <a:t>vorliegen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(z.B.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durch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einen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TUM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Bachelor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oder </a:t>
            </a:r>
            <a:r>
              <a:rPr sz="2400" dirty="0">
                <a:latin typeface="Calibri"/>
                <a:cs typeface="Calibri"/>
              </a:rPr>
              <a:t>Leistungen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aus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dem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lang="de-DE" sz="2400" spc="-45" dirty="0">
                <a:latin typeface="Calibri"/>
                <a:cs typeface="Calibri"/>
              </a:rPr>
              <a:t>TUM </a:t>
            </a:r>
            <a:r>
              <a:rPr sz="2400" spc="-10" dirty="0" err="1">
                <a:latin typeface="Calibri"/>
                <a:cs typeface="Calibri"/>
              </a:rPr>
              <a:t>Masterstudium</a:t>
            </a:r>
            <a:r>
              <a:rPr sz="2400" spc="-10" dirty="0">
                <a:latin typeface="Calibri"/>
                <a:cs typeface="Calibri"/>
              </a:rPr>
              <a:t>)</a:t>
            </a:r>
            <a:r>
              <a:rPr sz="2400" spc="-35" dirty="0">
                <a:latin typeface="Calibri"/>
                <a:cs typeface="Calibri"/>
              </a:rPr>
              <a:t> </a:t>
            </a:r>
            <a:endParaRPr lang="de-DE" sz="2400" spc="-35" dirty="0">
              <a:latin typeface="Calibri"/>
              <a:cs typeface="Calibri"/>
            </a:endParaRPr>
          </a:p>
          <a:p>
            <a:pPr marL="355600" marR="364490" indent="-343535">
              <a:lnSpc>
                <a:spcPct val="114000"/>
              </a:lnSpc>
              <a:spcBef>
                <a:spcPts val="535"/>
              </a:spcBef>
              <a:buFont typeface="Arial"/>
              <a:buChar char="•"/>
              <a:tabLst>
                <a:tab pos="355600" algn="l"/>
              </a:tabLst>
            </a:pPr>
            <a:endParaRPr lang="de-DE" sz="800" spc="-35" dirty="0">
              <a:latin typeface="Calibri"/>
              <a:cs typeface="Calibri"/>
            </a:endParaRPr>
          </a:p>
          <a:p>
            <a:pPr marL="355600" marR="364490" indent="-343535">
              <a:lnSpc>
                <a:spcPct val="114000"/>
              </a:lnSpc>
              <a:spcBef>
                <a:spcPts val="535"/>
              </a:spcBef>
              <a:buFont typeface="Arial"/>
              <a:buChar char="•"/>
              <a:tabLst>
                <a:tab pos="355600" algn="l"/>
              </a:tabLst>
            </a:pPr>
            <a:r>
              <a:rPr lang="de-DE" sz="2400" dirty="0">
                <a:latin typeface="Calibri"/>
                <a:cs typeface="Calibri"/>
              </a:rPr>
              <a:t>Gute bis sehr gute Studienleistungen</a:t>
            </a:r>
          </a:p>
          <a:p>
            <a:pPr marL="355600" marR="364490" indent="-343535">
              <a:lnSpc>
                <a:spcPct val="114000"/>
              </a:lnSpc>
              <a:spcBef>
                <a:spcPts val="535"/>
              </a:spcBef>
              <a:buFont typeface="Arial"/>
              <a:buChar char="•"/>
              <a:tabLst>
                <a:tab pos="355600" algn="l"/>
              </a:tabLst>
            </a:pPr>
            <a:endParaRPr lang="de-DE" sz="800" dirty="0">
              <a:latin typeface="Calibri"/>
              <a:cs typeface="Calibri"/>
            </a:endParaRPr>
          </a:p>
          <a:p>
            <a:pPr marL="355600" marR="364490" indent="-343535">
              <a:lnSpc>
                <a:spcPct val="114000"/>
              </a:lnSpc>
              <a:spcBef>
                <a:spcPts val="535"/>
              </a:spcBef>
              <a:buFont typeface="Arial"/>
              <a:buChar char="•"/>
              <a:tabLst>
                <a:tab pos="355600" algn="l"/>
              </a:tabLst>
            </a:pPr>
            <a:r>
              <a:rPr lang="de-DE" sz="2400" dirty="0">
                <a:latin typeface="Calibri"/>
                <a:cs typeface="Calibri"/>
              </a:rPr>
              <a:t>Entsprechende Sprachkenntnisse</a:t>
            </a:r>
          </a:p>
          <a:p>
            <a:pPr marL="355600" marR="364490" indent="-343535">
              <a:lnSpc>
                <a:spcPct val="114000"/>
              </a:lnSpc>
              <a:spcBef>
                <a:spcPts val="535"/>
              </a:spcBef>
              <a:buFont typeface="Arial"/>
              <a:buChar char="•"/>
              <a:tabLst>
                <a:tab pos="355600" algn="l"/>
              </a:tabLst>
            </a:pPr>
            <a:endParaRPr sz="800" dirty="0">
              <a:latin typeface="Calibri"/>
              <a:cs typeface="Calibri"/>
            </a:endParaRPr>
          </a:p>
          <a:p>
            <a:pPr marL="355600" indent="-342900">
              <a:lnSpc>
                <a:spcPct val="114000"/>
              </a:lnSpc>
              <a:buFont typeface="Arial"/>
              <a:buChar char="•"/>
              <a:tabLst>
                <a:tab pos="355600" algn="l"/>
              </a:tabLst>
            </a:pPr>
            <a:r>
              <a:rPr lang="de-DE" sz="2400" spc="-10" dirty="0">
                <a:latin typeface="Calibri"/>
                <a:cs typeface="Calibri"/>
              </a:rPr>
              <a:t>Immatrikulation </a:t>
            </a:r>
            <a:r>
              <a:rPr sz="2400" spc="-25" dirty="0" err="1">
                <a:latin typeface="Calibri"/>
                <a:cs typeface="Calibri"/>
              </a:rPr>
              <a:t>als</a:t>
            </a:r>
            <a:r>
              <a:rPr lang="de-DE" sz="2400" spc="-25" dirty="0">
                <a:latin typeface="Calibri"/>
                <a:cs typeface="Calibri"/>
              </a:rPr>
              <a:t> </a:t>
            </a:r>
            <a:r>
              <a:rPr sz="2400" spc="-20" dirty="0" err="1">
                <a:latin typeface="Calibri"/>
                <a:cs typeface="Calibri"/>
              </a:rPr>
              <a:t>Vollzeitstudent</a:t>
            </a:r>
            <a:r>
              <a:rPr lang="de-DE" sz="2400" spc="-20" dirty="0">
                <a:latin typeface="Calibri"/>
                <a:cs typeface="Calibri"/>
              </a:rPr>
              <a:t>*in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der</a:t>
            </a:r>
            <a:r>
              <a:rPr sz="2400" spc="-25" dirty="0">
                <a:latin typeface="Calibri"/>
                <a:cs typeface="Calibri"/>
              </a:rPr>
              <a:t> TUM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6FEB8925-7D79-4FD0-9D58-E9E17336CB34}"/>
              </a:ext>
            </a:extLst>
          </p:cNvPr>
          <p:cNvSpPr txBox="1"/>
          <p:nvPr/>
        </p:nvSpPr>
        <p:spPr>
          <a:xfrm>
            <a:off x="2780792" y="6553200"/>
            <a:ext cx="3242310" cy="1560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Double</a:t>
            </a:r>
            <a:r>
              <a:rPr sz="1200" spc="-2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Degree</a:t>
            </a:r>
            <a:r>
              <a:rPr sz="1200" spc="-2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888888"/>
                </a:solidFill>
                <a:latin typeface="Calibri"/>
                <a:cs typeface="Calibri"/>
              </a:rPr>
              <a:t>Infoevent</a:t>
            </a:r>
            <a:r>
              <a:rPr sz="1200" spc="-4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Dez</a:t>
            </a:r>
            <a:r>
              <a:rPr sz="1200" spc="-10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202</a:t>
            </a:r>
            <a:r>
              <a:rPr lang="de-DE" sz="1200" dirty="0">
                <a:solidFill>
                  <a:srgbClr val="888888"/>
                </a:solidFill>
                <a:latin typeface="Calibri"/>
                <a:cs typeface="Calibri"/>
              </a:rPr>
              <a:t>4</a:t>
            </a:r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- MSc</a:t>
            </a:r>
            <a:r>
              <a:rPr sz="1200" spc="-20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888888"/>
                </a:solidFill>
                <a:latin typeface="Calibri"/>
                <a:cs typeface="Calibri"/>
              </a:rPr>
              <a:t>Informatik</a:t>
            </a:r>
            <a:endParaRPr sz="1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2667000" y="6633683"/>
            <a:ext cx="3242310" cy="1560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Double</a:t>
            </a:r>
            <a:r>
              <a:rPr sz="1200" spc="-2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Degree</a:t>
            </a:r>
            <a:r>
              <a:rPr sz="1200" spc="-2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888888"/>
                </a:solidFill>
                <a:latin typeface="Calibri"/>
                <a:cs typeface="Calibri"/>
              </a:rPr>
              <a:t>Infoevent</a:t>
            </a:r>
            <a:r>
              <a:rPr sz="1200" spc="-4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Dez</a:t>
            </a:r>
            <a:r>
              <a:rPr sz="1200" spc="-10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202</a:t>
            </a:r>
            <a:r>
              <a:rPr lang="de-DE" sz="1200" dirty="0">
                <a:solidFill>
                  <a:srgbClr val="888888"/>
                </a:solidFill>
                <a:latin typeface="Calibri"/>
                <a:cs typeface="Calibri"/>
              </a:rPr>
              <a:t>4</a:t>
            </a:r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- MSc</a:t>
            </a:r>
            <a:r>
              <a:rPr sz="1200" spc="-20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888888"/>
                </a:solidFill>
                <a:latin typeface="Calibri"/>
                <a:cs typeface="Calibri"/>
              </a:rPr>
              <a:t>Informatik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570">
              <a:lnSpc>
                <a:spcPts val="1240"/>
              </a:lnSpc>
            </a:pPr>
            <a:fld id="{81D60167-4931-47E6-BA6A-407CBD079E47}" type="slidenum">
              <a:rPr spc="-50" dirty="0"/>
              <a:t>5</a:t>
            </a:fld>
            <a:endParaRPr spc="-50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3897" y="224317"/>
            <a:ext cx="7736205" cy="5674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600" spc="-25" dirty="0"/>
              <a:t>Das DD-Modell im MSc Informatik</a:t>
            </a:r>
          </a:p>
        </p:txBody>
      </p:sp>
      <p:sp>
        <p:nvSpPr>
          <p:cNvPr id="6" name="Pfeil: nach rechts 5">
            <a:extLst>
              <a:ext uri="{FF2B5EF4-FFF2-40B4-BE49-F238E27FC236}">
                <a16:creationId xmlns:a16="http://schemas.microsoft.com/office/drawing/2014/main" id="{65F60C5F-E364-4C08-B016-F28CB57FF016}"/>
              </a:ext>
            </a:extLst>
          </p:cNvPr>
          <p:cNvSpPr/>
          <p:nvPr/>
        </p:nvSpPr>
        <p:spPr>
          <a:xfrm>
            <a:off x="114299" y="5608595"/>
            <a:ext cx="474306" cy="3092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F3FC5AFB-82D6-4F63-B8DB-4AB80587CAC8}"/>
              </a:ext>
            </a:extLst>
          </p:cNvPr>
          <p:cNvSpPr txBox="1"/>
          <p:nvPr/>
        </p:nvSpPr>
        <p:spPr>
          <a:xfrm>
            <a:off x="114299" y="921535"/>
            <a:ext cx="8915400" cy="5957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5600" algn="l"/>
              </a:tabLst>
            </a:pPr>
            <a:r>
              <a:rPr lang="de-DE" sz="2200" dirty="0">
                <a:latin typeface="Calibri"/>
                <a:cs typeface="Calibri"/>
              </a:rPr>
              <a:t>min.</a:t>
            </a:r>
            <a:r>
              <a:rPr lang="de-DE" sz="2200" spc="-35" dirty="0">
                <a:latin typeface="Calibri"/>
                <a:cs typeface="Calibri"/>
              </a:rPr>
              <a:t> </a:t>
            </a:r>
            <a:r>
              <a:rPr lang="de-DE" sz="2200" dirty="0">
                <a:latin typeface="Calibri"/>
                <a:cs typeface="Calibri"/>
              </a:rPr>
              <a:t>2</a:t>
            </a:r>
            <a:r>
              <a:rPr lang="de-DE" sz="2200" spc="-10" dirty="0">
                <a:latin typeface="Calibri"/>
                <a:cs typeface="Calibri"/>
              </a:rPr>
              <a:t> Mastersemester</a:t>
            </a:r>
            <a:r>
              <a:rPr lang="de-DE" sz="2200" spc="-60" dirty="0">
                <a:latin typeface="Calibri"/>
                <a:cs typeface="Calibri"/>
              </a:rPr>
              <a:t> </a:t>
            </a:r>
            <a:r>
              <a:rPr lang="de-DE" sz="2200" dirty="0">
                <a:latin typeface="Calibri"/>
                <a:cs typeface="Calibri"/>
              </a:rPr>
              <a:t>an</a:t>
            </a:r>
            <a:r>
              <a:rPr lang="de-DE" sz="2200" spc="-30" dirty="0">
                <a:latin typeface="Calibri"/>
                <a:cs typeface="Calibri"/>
              </a:rPr>
              <a:t> </a:t>
            </a:r>
            <a:r>
              <a:rPr lang="de-DE" sz="2200" dirty="0">
                <a:latin typeface="Calibri"/>
                <a:cs typeface="Calibri"/>
              </a:rPr>
              <a:t>der</a:t>
            </a:r>
            <a:r>
              <a:rPr lang="de-DE" sz="2200" spc="-40" dirty="0">
                <a:latin typeface="Calibri"/>
                <a:cs typeface="Calibri"/>
              </a:rPr>
              <a:t> </a:t>
            </a:r>
            <a:r>
              <a:rPr lang="de-DE" sz="2200" dirty="0">
                <a:latin typeface="Calibri"/>
                <a:cs typeface="Calibri"/>
              </a:rPr>
              <a:t>TUM</a:t>
            </a:r>
            <a:r>
              <a:rPr lang="de-DE" sz="2200" spc="-30" dirty="0">
                <a:latin typeface="Calibri"/>
                <a:cs typeface="Calibri"/>
              </a:rPr>
              <a:t> </a:t>
            </a:r>
            <a:r>
              <a:rPr lang="de-DE" sz="2200" dirty="0">
                <a:latin typeface="Calibri"/>
                <a:cs typeface="Calibri"/>
              </a:rPr>
              <a:t>(60</a:t>
            </a:r>
            <a:r>
              <a:rPr lang="de-DE" sz="2200" spc="-25" dirty="0">
                <a:latin typeface="Calibri"/>
                <a:cs typeface="Calibri"/>
              </a:rPr>
              <a:t> </a:t>
            </a:r>
            <a:r>
              <a:rPr lang="de-DE" sz="2200" spc="-10" dirty="0">
                <a:latin typeface="Calibri"/>
                <a:cs typeface="Calibri"/>
              </a:rPr>
              <a:t>ECTS):</a:t>
            </a:r>
            <a:endParaRPr lang="de-DE" sz="2200" dirty="0">
              <a:latin typeface="Calibri"/>
              <a:cs typeface="Calibri"/>
            </a:endParaRPr>
          </a:p>
          <a:p>
            <a:pPr marL="756285" marR="5080" lvl="1" indent="-287020">
              <a:lnSpc>
                <a:spcPct val="80000"/>
              </a:lnSpc>
              <a:spcBef>
                <a:spcPts val="645"/>
              </a:spcBef>
              <a:buFont typeface="Arial"/>
              <a:buChar char="–"/>
              <a:tabLst>
                <a:tab pos="756285" algn="l"/>
              </a:tabLst>
            </a:pPr>
            <a:r>
              <a:rPr lang="de-DE" sz="2200" spc="-10" dirty="0">
                <a:latin typeface="Calibri"/>
                <a:cs typeface="Calibri"/>
              </a:rPr>
              <a:t>IN334 Interdisziplinäres</a:t>
            </a:r>
            <a:r>
              <a:rPr lang="de-DE" sz="2200" spc="-90" dirty="0">
                <a:latin typeface="Calibri"/>
                <a:cs typeface="Calibri"/>
              </a:rPr>
              <a:t> </a:t>
            </a:r>
            <a:r>
              <a:rPr lang="de-DE" sz="2200" dirty="0">
                <a:latin typeface="Calibri"/>
                <a:cs typeface="Calibri"/>
              </a:rPr>
              <a:t>Projekt (IDP)</a:t>
            </a:r>
          </a:p>
          <a:p>
            <a:pPr marL="756285" marR="5080" lvl="1" indent="-287020">
              <a:lnSpc>
                <a:spcPct val="80000"/>
              </a:lnSpc>
              <a:spcBef>
                <a:spcPts val="645"/>
              </a:spcBef>
              <a:buFont typeface="Arial"/>
              <a:buChar char="–"/>
              <a:tabLst>
                <a:tab pos="756285" algn="l"/>
              </a:tabLst>
            </a:pPr>
            <a:r>
              <a:rPr lang="de-DE" sz="2200" spc="-10" dirty="0">
                <a:latin typeface="Calibri"/>
                <a:cs typeface="Calibri"/>
              </a:rPr>
              <a:t>IN2106 Praktikum</a:t>
            </a:r>
            <a:r>
              <a:rPr lang="de-DE" sz="2200" spc="-55" dirty="0">
                <a:latin typeface="Calibri"/>
                <a:cs typeface="Calibri"/>
              </a:rPr>
              <a:t> </a:t>
            </a:r>
          </a:p>
          <a:p>
            <a:pPr marL="756285" marR="5080" lvl="1" indent="-287020">
              <a:lnSpc>
                <a:spcPct val="80000"/>
              </a:lnSpc>
              <a:spcBef>
                <a:spcPts val="645"/>
              </a:spcBef>
              <a:buFont typeface="Arial"/>
              <a:buChar char="–"/>
              <a:tabLst>
                <a:tab pos="756285" algn="l"/>
              </a:tabLst>
            </a:pPr>
            <a:r>
              <a:rPr lang="de-DE" sz="2200" dirty="0">
                <a:latin typeface="Calibri"/>
                <a:cs typeface="Calibri"/>
              </a:rPr>
              <a:t>IN2107 Seminar</a:t>
            </a:r>
          </a:p>
          <a:p>
            <a:pPr marL="756285" marR="5080" lvl="1" indent="-287020">
              <a:lnSpc>
                <a:spcPct val="80000"/>
              </a:lnSpc>
              <a:spcBef>
                <a:spcPts val="645"/>
              </a:spcBef>
              <a:buFont typeface="Arial"/>
              <a:buChar char="–"/>
              <a:tabLst>
                <a:tab pos="756285" algn="l"/>
              </a:tabLst>
            </a:pPr>
            <a:r>
              <a:rPr lang="de-DE" sz="2200" dirty="0">
                <a:latin typeface="Calibri"/>
                <a:cs typeface="Calibri"/>
              </a:rPr>
              <a:t>Weitere</a:t>
            </a:r>
            <a:r>
              <a:rPr lang="de-DE" sz="2200" spc="-60" dirty="0">
                <a:latin typeface="Calibri"/>
                <a:cs typeface="Calibri"/>
              </a:rPr>
              <a:t> </a:t>
            </a:r>
            <a:r>
              <a:rPr lang="de-DE" sz="2200" spc="-10" dirty="0">
                <a:latin typeface="Calibri"/>
                <a:cs typeface="Calibri"/>
              </a:rPr>
              <a:t>Vorlesungen</a:t>
            </a:r>
            <a:r>
              <a:rPr lang="de-DE" sz="2200" spc="-75" dirty="0">
                <a:latin typeface="Calibri"/>
                <a:cs typeface="Calibri"/>
              </a:rPr>
              <a:t> </a:t>
            </a:r>
            <a:r>
              <a:rPr lang="de-DE" sz="2200" dirty="0">
                <a:latin typeface="Calibri"/>
                <a:cs typeface="Calibri"/>
              </a:rPr>
              <a:t>(inkl.</a:t>
            </a:r>
            <a:r>
              <a:rPr lang="de-DE" sz="2200" spc="-30" dirty="0">
                <a:latin typeface="Calibri"/>
                <a:cs typeface="Calibri"/>
              </a:rPr>
              <a:t> </a:t>
            </a:r>
            <a:r>
              <a:rPr lang="de-DE" sz="2200" dirty="0">
                <a:latin typeface="Calibri"/>
                <a:cs typeface="Calibri"/>
              </a:rPr>
              <a:t>10</a:t>
            </a:r>
            <a:r>
              <a:rPr lang="de-DE" sz="2200" spc="-60" dirty="0">
                <a:latin typeface="Calibri"/>
                <a:cs typeface="Calibri"/>
              </a:rPr>
              <a:t> </a:t>
            </a:r>
            <a:r>
              <a:rPr lang="de-DE" sz="2200" dirty="0">
                <a:latin typeface="Calibri"/>
                <a:cs typeface="Calibri"/>
              </a:rPr>
              <a:t>ECTS</a:t>
            </a:r>
            <a:r>
              <a:rPr lang="de-DE" sz="2200" spc="-40" dirty="0">
                <a:latin typeface="Calibri"/>
                <a:cs typeface="Calibri"/>
              </a:rPr>
              <a:t> </a:t>
            </a:r>
            <a:r>
              <a:rPr lang="de-DE" sz="2200" spc="-10" dirty="0">
                <a:latin typeface="Calibri"/>
                <a:cs typeface="Calibri"/>
              </a:rPr>
              <a:t>Theo)</a:t>
            </a:r>
          </a:p>
          <a:p>
            <a:pPr marL="756285" marR="5080" lvl="1" indent="-287020">
              <a:lnSpc>
                <a:spcPct val="80000"/>
              </a:lnSpc>
              <a:spcBef>
                <a:spcPts val="645"/>
              </a:spcBef>
              <a:buFont typeface="Arial"/>
              <a:buChar char="–"/>
              <a:tabLst>
                <a:tab pos="756285" algn="l"/>
              </a:tabLst>
            </a:pPr>
            <a:endParaRPr lang="de-DE" sz="800" dirty="0">
              <a:latin typeface="Calibri"/>
              <a:cs typeface="Calibri"/>
            </a:endParaRPr>
          </a:p>
          <a:p>
            <a:pPr marL="355600" indent="-342900">
              <a:lnSpc>
                <a:spcPts val="3585"/>
              </a:lnSpc>
              <a:buFont typeface="Arial"/>
              <a:buChar char="•"/>
              <a:tabLst>
                <a:tab pos="355600" algn="l"/>
              </a:tabLst>
            </a:pPr>
            <a:r>
              <a:rPr lang="de-DE" sz="2200" dirty="0">
                <a:latin typeface="Calibri"/>
                <a:cs typeface="Calibri"/>
              </a:rPr>
              <a:t>2</a:t>
            </a:r>
            <a:r>
              <a:rPr lang="de-DE" sz="2200" spc="-50" dirty="0">
                <a:latin typeface="Calibri"/>
                <a:cs typeface="Calibri"/>
              </a:rPr>
              <a:t> </a:t>
            </a:r>
            <a:r>
              <a:rPr lang="de-DE" sz="2200" spc="-10" dirty="0">
                <a:latin typeface="Calibri"/>
                <a:cs typeface="Calibri"/>
              </a:rPr>
              <a:t>Mastersemester</a:t>
            </a:r>
            <a:r>
              <a:rPr lang="de-DE" sz="2200" spc="-55" dirty="0">
                <a:latin typeface="Calibri"/>
                <a:cs typeface="Calibri"/>
              </a:rPr>
              <a:t> </a:t>
            </a:r>
            <a:r>
              <a:rPr lang="de-DE" sz="2200" dirty="0">
                <a:latin typeface="Calibri"/>
                <a:cs typeface="Calibri"/>
              </a:rPr>
              <a:t>im</a:t>
            </a:r>
            <a:r>
              <a:rPr lang="de-DE" sz="2200" spc="-50" dirty="0">
                <a:latin typeface="Calibri"/>
                <a:cs typeface="Calibri"/>
              </a:rPr>
              <a:t> </a:t>
            </a:r>
            <a:r>
              <a:rPr lang="de-DE" sz="2200" dirty="0">
                <a:latin typeface="Calibri"/>
                <a:cs typeface="Calibri"/>
              </a:rPr>
              <a:t>Ausland</a:t>
            </a:r>
            <a:r>
              <a:rPr lang="de-DE" sz="2200" spc="-60" dirty="0">
                <a:latin typeface="Calibri"/>
                <a:cs typeface="Calibri"/>
              </a:rPr>
              <a:t> </a:t>
            </a:r>
            <a:r>
              <a:rPr lang="de-DE" sz="2200" dirty="0">
                <a:latin typeface="Calibri"/>
                <a:cs typeface="Calibri"/>
              </a:rPr>
              <a:t>(60</a:t>
            </a:r>
            <a:r>
              <a:rPr lang="de-DE" sz="2200" spc="-45" dirty="0">
                <a:latin typeface="Calibri"/>
                <a:cs typeface="Calibri"/>
              </a:rPr>
              <a:t> </a:t>
            </a:r>
            <a:r>
              <a:rPr lang="de-DE" sz="2200" spc="-10" dirty="0">
                <a:latin typeface="Calibri"/>
                <a:cs typeface="Calibri"/>
              </a:rPr>
              <a:t>ECTS)</a:t>
            </a:r>
            <a:endParaRPr lang="de-DE" sz="2200" dirty="0">
              <a:latin typeface="Calibri"/>
              <a:cs typeface="Calibri"/>
            </a:endParaRPr>
          </a:p>
          <a:p>
            <a:pPr marL="756285" marR="408940" lvl="1" indent="-287020">
              <a:lnSpc>
                <a:spcPts val="2500"/>
              </a:lnSpc>
              <a:spcBef>
                <a:spcPts val="615"/>
              </a:spcBef>
              <a:buFont typeface="Arial"/>
              <a:buChar char="–"/>
              <a:tabLst>
                <a:tab pos="756285" algn="l"/>
              </a:tabLst>
            </a:pPr>
            <a:r>
              <a:rPr lang="de-DE" sz="2200" spc="-10" dirty="0">
                <a:latin typeface="Calibri"/>
                <a:cs typeface="Calibri"/>
              </a:rPr>
              <a:t>Anerkennungen:</a:t>
            </a:r>
            <a:r>
              <a:rPr lang="de-DE" sz="2200" spc="-60" dirty="0">
                <a:latin typeface="Calibri"/>
                <a:cs typeface="Calibri"/>
              </a:rPr>
              <a:t> </a:t>
            </a:r>
            <a:r>
              <a:rPr lang="de-DE" sz="2200" dirty="0">
                <a:latin typeface="Calibri"/>
                <a:cs typeface="Calibri"/>
              </a:rPr>
              <a:t>18</a:t>
            </a:r>
            <a:r>
              <a:rPr lang="de-DE" sz="2200" spc="-60" dirty="0">
                <a:latin typeface="Calibri"/>
                <a:cs typeface="Calibri"/>
              </a:rPr>
              <a:t> </a:t>
            </a:r>
            <a:r>
              <a:rPr lang="de-DE" sz="2200" dirty="0">
                <a:latin typeface="Calibri"/>
                <a:cs typeface="Calibri"/>
              </a:rPr>
              <a:t>ECTS</a:t>
            </a:r>
            <a:r>
              <a:rPr lang="de-DE" sz="2200" spc="-45" dirty="0">
                <a:latin typeface="Calibri"/>
                <a:cs typeface="Calibri"/>
              </a:rPr>
              <a:t> </a:t>
            </a:r>
            <a:r>
              <a:rPr lang="de-DE" sz="2200" dirty="0">
                <a:latin typeface="Calibri"/>
                <a:cs typeface="Calibri"/>
              </a:rPr>
              <a:t>freie</a:t>
            </a:r>
            <a:r>
              <a:rPr lang="de-DE" sz="2200" spc="-60" dirty="0">
                <a:latin typeface="Calibri"/>
                <a:cs typeface="Calibri"/>
              </a:rPr>
              <a:t> </a:t>
            </a:r>
            <a:r>
              <a:rPr lang="de-DE" sz="2200" dirty="0">
                <a:latin typeface="Calibri"/>
                <a:cs typeface="Calibri"/>
              </a:rPr>
              <a:t>Wahl</a:t>
            </a:r>
            <a:r>
              <a:rPr lang="de-DE" sz="2200" spc="-45" dirty="0">
                <a:latin typeface="Calibri"/>
                <a:cs typeface="Calibri"/>
              </a:rPr>
              <a:t> </a:t>
            </a:r>
            <a:r>
              <a:rPr lang="de-DE" sz="2200" dirty="0">
                <a:latin typeface="Calibri"/>
                <a:cs typeface="Calibri"/>
              </a:rPr>
              <a:t>im</a:t>
            </a:r>
            <a:r>
              <a:rPr lang="de-DE" sz="2200" spc="-35" dirty="0">
                <a:latin typeface="Calibri"/>
                <a:cs typeface="Calibri"/>
              </a:rPr>
              <a:t> </a:t>
            </a:r>
            <a:r>
              <a:rPr lang="de-DE" sz="2200" dirty="0">
                <a:latin typeface="Calibri"/>
                <a:cs typeface="Calibri"/>
              </a:rPr>
              <a:t>Ausland</a:t>
            </a:r>
            <a:r>
              <a:rPr lang="de-DE" sz="2200" spc="-65" dirty="0">
                <a:latin typeface="Calibri"/>
                <a:cs typeface="Calibri"/>
              </a:rPr>
              <a:t> </a:t>
            </a:r>
            <a:r>
              <a:rPr lang="de-DE" sz="2200" spc="-50" dirty="0">
                <a:latin typeface="Calibri"/>
                <a:cs typeface="Calibri"/>
              </a:rPr>
              <a:t>+ </a:t>
            </a:r>
            <a:r>
              <a:rPr lang="de-DE" sz="2200" dirty="0">
                <a:latin typeface="Calibri"/>
                <a:cs typeface="Calibri"/>
              </a:rPr>
              <a:t>weitere</a:t>
            </a:r>
            <a:r>
              <a:rPr lang="de-DE" sz="2200" spc="-70" dirty="0">
                <a:latin typeface="Calibri"/>
                <a:cs typeface="Calibri"/>
              </a:rPr>
              <a:t> </a:t>
            </a:r>
            <a:r>
              <a:rPr lang="de-DE" sz="2200" dirty="0">
                <a:latin typeface="Calibri"/>
                <a:cs typeface="Calibri"/>
              </a:rPr>
              <a:t>12</a:t>
            </a:r>
            <a:r>
              <a:rPr lang="de-DE" sz="2200" spc="-60" dirty="0">
                <a:latin typeface="Calibri"/>
                <a:cs typeface="Calibri"/>
              </a:rPr>
              <a:t> </a:t>
            </a:r>
            <a:r>
              <a:rPr lang="de-DE" sz="2200" dirty="0">
                <a:latin typeface="Calibri"/>
                <a:cs typeface="Calibri"/>
              </a:rPr>
              <a:t>ECTS</a:t>
            </a:r>
            <a:r>
              <a:rPr lang="de-DE" sz="2200" spc="-45" dirty="0">
                <a:latin typeface="Calibri"/>
                <a:cs typeface="Calibri"/>
              </a:rPr>
              <a:t> </a:t>
            </a:r>
            <a:r>
              <a:rPr lang="de-DE" sz="2200" dirty="0">
                <a:latin typeface="Calibri"/>
                <a:cs typeface="Calibri"/>
              </a:rPr>
              <a:t>in</a:t>
            </a:r>
            <a:r>
              <a:rPr lang="de-DE" sz="2200" spc="-50" dirty="0">
                <a:latin typeface="Calibri"/>
                <a:cs typeface="Calibri"/>
              </a:rPr>
              <a:t> </a:t>
            </a:r>
            <a:r>
              <a:rPr lang="de-DE" sz="2200" spc="-10" dirty="0">
                <a:latin typeface="Calibri"/>
                <a:cs typeface="Calibri"/>
              </a:rPr>
              <a:t>Fachgebiete</a:t>
            </a:r>
          </a:p>
          <a:p>
            <a:pPr marL="756285" marR="408940" lvl="1" indent="-287020">
              <a:spcBef>
                <a:spcPts val="615"/>
              </a:spcBef>
              <a:buFont typeface="Arial"/>
              <a:buChar char="–"/>
              <a:tabLst>
                <a:tab pos="756285" algn="l"/>
              </a:tabLst>
            </a:pPr>
            <a:endParaRPr lang="de-DE" sz="8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lang="de-DE" sz="2200" dirty="0">
                <a:latin typeface="Calibri"/>
                <a:cs typeface="Calibri"/>
              </a:rPr>
              <a:t>Gemeinsame</a:t>
            </a:r>
            <a:r>
              <a:rPr lang="de-DE" sz="2200" spc="-35" dirty="0">
                <a:latin typeface="Calibri"/>
                <a:cs typeface="Calibri"/>
              </a:rPr>
              <a:t> </a:t>
            </a:r>
            <a:r>
              <a:rPr lang="de-DE" sz="2200" spc="-10" dirty="0">
                <a:latin typeface="Calibri"/>
                <a:cs typeface="Calibri"/>
              </a:rPr>
              <a:t>Masterarbeit</a:t>
            </a:r>
            <a:r>
              <a:rPr lang="de-DE" sz="2200" spc="-40" dirty="0">
                <a:latin typeface="Calibri"/>
                <a:cs typeface="Calibri"/>
              </a:rPr>
              <a:t> </a:t>
            </a:r>
            <a:r>
              <a:rPr lang="de-DE" sz="2200" dirty="0">
                <a:latin typeface="Calibri"/>
                <a:cs typeface="Calibri"/>
              </a:rPr>
              <a:t>(30</a:t>
            </a:r>
            <a:r>
              <a:rPr lang="de-DE" sz="2200" spc="-30" dirty="0">
                <a:latin typeface="Calibri"/>
                <a:cs typeface="Calibri"/>
              </a:rPr>
              <a:t> </a:t>
            </a:r>
            <a:r>
              <a:rPr lang="de-DE" sz="2200" spc="-10" dirty="0">
                <a:latin typeface="Calibri"/>
                <a:cs typeface="Calibri"/>
              </a:rPr>
              <a:t>ECTS)</a:t>
            </a:r>
            <a:endParaRPr lang="de-DE" sz="2200" dirty="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20"/>
              </a:spcBef>
              <a:buFont typeface="Arial"/>
              <a:buChar char="–"/>
              <a:tabLst>
                <a:tab pos="756285" algn="l"/>
              </a:tabLst>
            </a:pPr>
            <a:r>
              <a:rPr lang="de-DE" sz="2200" dirty="0">
                <a:latin typeface="Calibri"/>
                <a:cs typeface="Calibri"/>
              </a:rPr>
              <a:t>Meistens</a:t>
            </a:r>
            <a:r>
              <a:rPr lang="de-DE" sz="2200" spc="-95" dirty="0">
                <a:latin typeface="Calibri"/>
                <a:cs typeface="Calibri"/>
              </a:rPr>
              <a:t> </a:t>
            </a:r>
            <a:r>
              <a:rPr lang="de-DE" sz="2200" dirty="0">
                <a:latin typeface="Calibri"/>
                <a:cs typeface="Calibri"/>
              </a:rPr>
              <a:t>an</a:t>
            </a:r>
            <a:r>
              <a:rPr lang="de-DE" sz="2200" spc="-55" dirty="0">
                <a:latin typeface="Calibri"/>
                <a:cs typeface="Calibri"/>
              </a:rPr>
              <a:t> </a:t>
            </a:r>
            <a:r>
              <a:rPr lang="de-DE" sz="2200" spc="-10" dirty="0">
                <a:latin typeface="Calibri"/>
                <a:cs typeface="Calibri"/>
              </a:rPr>
              <a:t>Partneruniversität</a:t>
            </a:r>
            <a:endParaRPr lang="de-DE" sz="2200" dirty="0">
              <a:latin typeface="Calibri"/>
              <a:cs typeface="Calibri"/>
            </a:endParaRPr>
          </a:p>
          <a:p>
            <a:pPr marL="756285" marR="2038985" lvl="1" indent="-287020">
              <a:lnSpc>
                <a:spcPts val="2500"/>
              </a:lnSpc>
              <a:spcBef>
                <a:spcPts val="600"/>
              </a:spcBef>
              <a:buFont typeface="Arial"/>
              <a:buChar char="–"/>
              <a:tabLst>
                <a:tab pos="756285" algn="l"/>
              </a:tabLst>
            </a:pPr>
            <a:r>
              <a:rPr lang="de-DE" sz="2200" dirty="0">
                <a:latin typeface="Calibri"/>
                <a:cs typeface="Calibri"/>
              </a:rPr>
              <a:t>Gemeinsame</a:t>
            </a:r>
            <a:r>
              <a:rPr lang="de-DE" sz="2200" spc="-75" dirty="0">
                <a:latin typeface="Calibri"/>
                <a:cs typeface="Calibri"/>
              </a:rPr>
              <a:t> </a:t>
            </a:r>
            <a:r>
              <a:rPr lang="de-DE" sz="2200" dirty="0">
                <a:latin typeface="Calibri"/>
                <a:cs typeface="Calibri"/>
              </a:rPr>
              <a:t>Betreuung</a:t>
            </a:r>
            <a:r>
              <a:rPr lang="de-DE" sz="2200" spc="-50" dirty="0">
                <a:latin typeface="Calibri"/>
                <a:cs typeface="Calibri"/>
              </a:rPr>
              <a:t> </a:t>
            </a:r>
            <a:r>
              <a:rPr lang="de-DE" sz="2200" dirty="0">
                <a:latin typeface="Calibri"/>
                <a:cs typeface="Calibri"/>
              </a:rPr>
              <a:t>an</a:t>
            </a:r>
            <a:r>
              <a:rPr lang="de-DE" sz="2200" spc="-25" dirty="0">
                <a:latin typeface="Calibri"/>
                <a:cs typeface="Calibri"/>
              </a:rPr>
              <a:t> </a:t>
            </a:r>
            <a:r>
              <a:rPr lang="de-DE" sz="2200" dirty="0">
                <a:latin typeface="Calibri"/>
                <a:cs typeface="Calibri"/>
              </a:rPr>
              <a:t>TUM</a:t>
            </a:r>
            <a:r>
              <a:rPr lang="de-DE" sz="2200" spc="-35" dirty="0">
                <a:latin typeface="Calibri"/>
                <a:cs typeface="Calibri"/>
              </a:rPr>
              <a:t> </a:t>
            </a:r>
            <a:r>
              <a:rPr lang="de-DE" sz="2200" spc="-25" dirty="0">
                <a:latin typeface="Calibri"/>
                <a:cs typeface="Calibri"/>
              </a:rPr>
              <a:t>und Partneruni</a:t>
            </a:r>
          </a:p>
          <a:p>
            <a:pPr marL="469265" marR="2038985" lvl="1">
              <a:spcBef>
                <a:spcPts val="600"/>
              </a:spcBef>
              <a:tabLst>
                <a:tab pos="756285" algn="l"/>
              </a:tabLst>
            </a:pPr>
            <a:endParaRPr lang="de-DE" sz="800" spc="-10" dirty="0">
              <a:solidFill>
                <a:schemeClr val="tx1"/>
              </a:solidFill>
              <a:uFill>
                <a:solidFill>
                  <a:srgbClr val="0000FF"/>
                </a:solidFill>
              </a:uFill>
              <a:latin typeface="Calibri"/>
              <a:cs typeface="Calibri"/>
            </a:endParaRPr>
          </a:p>
          <a:p>
            <a:pPr marL="469265" marR="2038985" lvl="1">
              <a:spcBef>
                <a:spcPts val="600"/>
              </a:spcBef>
              <a:tabLst>
                <a:tab pos="756285" algn="l"/>
              </a:tabLst>
            </a:pPr>
            <a:r>
              <a:rPr lang="de-DE" sz="2200" spc="-10" dirty="0">
                <a:solidFill>
                  <a:schemeClr val="tx1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 </a:t>
            </a:r>
            <a:r>
              <a:rPr lang="de-DE" sz="2200" spc="-20" dirty="0">
                <a:solidFill>
                  <a:schemeClr val="tx1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Infos unter</a:t>
            </a:r>
          </a:p>
          <a:p>
            <a:pPr marL="469265" marR="2038985">
              <a:lnSpc>
                <a:spcPts val="2500"/>
              </a:lnSpc>
              <a:spcBef>
                <a:spcPts val="600"/>
              </a:spcBef>
              <a:tabLst>
                <a:tab pos="756285" algn="l"/>
              </a:tabLst>
            </a:pPr>
            <a:r>
              <a:rPr lang="de-DE" sz="2200" spc="-20" dirty="0">
                <a:solidFill>
                  <a:schemeClr val="tx1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 </a:t>
            </a:r>
            <a:r>
              <a:rPr lang="de-DE" sz="2200" u="sng" spc="-2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www.cit.tum.de/cit/doubledegrees-</a:t>
            </a:r>
            <a:r>
              <a:rPr lang="de-DE" sz="22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informatics</a:t>
            </a:r>
            <a:endParaRPr lang="de-DE" sz="2200" dirty="0">
              <a:latin typeface="Calibri"/>
              <a:cs typeface="Calibri"/>
            </a:endParaRPr>
          </a:p>
          <a:p>
            <a:endParaRPr lang="de-DE" dirty="0"/>
          </a:p>
        </p:txBody>
      </p:sp>
      <p:sp>
        <p:nvSpPr>
          <p:cNvPr id="9" name="Geschweifte Klammer rechts 8">
            <a:extLst>
              <a:ext uri="{FF2B5EF4-FFF2-40B4-BE49-F238E27FC236}">
                <a16:creationId xmlns:a16="http://schemas.microsoft.com/office/drawing/2014/main" id="{89EBB7FC-D469-4129-B5E9-BE552C477122}"/>
              </a:ext>
            </a:extLst>
          </p:cNvPr>
          <p:cNvSpPr/>
          <p:nvPr/>
        </p:nvSpPr>
        <p:spPr>
          <a:xfrm>
            <a:off x="5410200" y="1371600"/>
            <a:ext cx="612648" cy="1371600"/>
          </a:xfrm>
          <a:prstGeom prst="rightBrace">
            <a:avLst>
              <a:gd name="adj1" fmla="val 8333"/>
              <a:gd name="adj2" fmla="val 47959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2C995C8-56CA-4B66-8805-7ABC83DC9BB9}"/>
              </a:ext>
            </a:extLst>
          </p:cNvPr>
          <p:cNvSpPr txBox="1"/>
          <p:nvPr/>
        </p:nvSpPr>
        <p:spPr>
          <a:xfrm>
            <a:off x="6099755" y="1457235"/>
            <a:ext cx="23216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Müssen an TUM erfolgreich abgelegt werden vor dem Auslandsaufenthalt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29920"/>
            <a:chOff x="0" y="0"/>
            <a:chExt cx="9144000" cy="62992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2941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23632" y="152400"/>
              <a:ext cx="908303" cy="324612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457200" y="2286000"/>
            <a:ext cx="7916545" cy="3095625"/>
          </a:xfrm>
          <a:prstGeom prst="rect">
            <a:avLst/>
          </a:prstGeom>
        </p:spPr>
        <p:txBody>
          <a:bodyPr vert="horz" wrap="square" lIns="0" tIns="99695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785"/>
              </a:spcBef>
              <a:buChar char="-"/>
              <a:tabLst>
                <a:tab pos="354965" algn="l"/>
                <a:tab pos="4437380" algn="l"/>
              </a:tabLst>
            </a:pPr>
            <a:r>
              <a:rPr sz="2400" dirty="0">
                <a:latin typeface="+mn-lt"/>
                <a:cs typeface="Arial"/>
              </a:rPr>
              <a:t>An</a:t>
            </a:r>
            <a:r>
              <a:rPr sz="2400" spc="-50" dirty="0">
                <a:latin typeface="+mn-lt"/>
                <a:cs typeface="Arial"/>
              </a:rPr>
              <a:t> </a:t>
            </a:r>
            <a:r>
              <a:rPr sz="2400" dirty="0">
                <a:latin typeface="+mn-lt"/>
                <a:cs typeface="Arial"/>
              </a:rPr>
              <a:t>UQ:</a:t>
            </a:r>
            <a:r>
              <a:rPr sz="2400" spc="-50" dirty="0">
                <a:latin typeface="+mn-lt"/>
                <a:cs typeface="Arial"/>
              </a:rPr>
              <a:t> </a:t>
            </a:r>
            <a:r>
              <a:rPr sz="2400" dirty="0">
                <a:latin typeface="+mn-lt"/>
                <a:cs typeface="Arial"/>
              </a:rPr>
              <a:t>Master</a:t>
            </a:r>
            <a:r>
              <a:rPr sz="2400" spc="-40" dirty="0">
                <a:latin typeface="+mn-lt"/>
                <a:cs typeface="Arial"/>
              </a:rPr>
              <a:t> </a:t>
            </a:r>
            <a:r>
              <a:rPr sz="2400" dirty="0">
                <a:latin typeface="+mn-lt"/>
                <a:cs typeface="Arial"/>
              </a:rPr>
              <a:t>Data</a:t>
            </a:r>
            <a:r>
              <a:rPr sz="2400" spc="-40" dirty="0">
                <a:latin typeface="+mn-lt"/>
                <a:cs typeface="Arial"/>
              </a:rPr>
              <a:t> </a:t>
            </a:r>
            <a:r>
              <a:rPr sz="2400" spc="-10" dirty="0" err="1">
                <a:latin typeface="+mn-lt"/>
                <a:cs typeface="Arial"/>
              </a:rPr>
              <a:t>Scienc</a:t>
            </a:r>
            <a:r>
              <a:rPr lang="de-DE" sz="2400" spc="-10" dirty="0">
                <a:latin typeface="+mn-lt"/>
                <a:cs typeface="Arial"/>
              </a:rPr>
              <a:t>e - </a:t>
            </a:r>
            <a:r>
              <a:rPr sz="2400" dirty="0">
                <a:latin typeface="+mn-lt"/>
                <a:cs typeface="Arial"/>
              </a:rPr>
              <a:t>an</a:t>
            </a:r>
            <a:r>
              <a:rPr sz="2400" spc="-60" dirty="0">
                <a:latin typeface="+mn-lt"/>
                <a:cs typeface="Arial"/>
              </a:rPr>
              <a:t> </a:t>
            </a:r>
            <a:r>
              <a:rPr sz="2400" dirty="0">
                <a:latin typeface="+mn-lt"/>
                <a:cs typeface="Arial"/>
              </a:rPr>
              <a:t>TUM:</a:t>
            </a:r>
            <a:r>
              <a:rPr sz="2400" spc="-30" dirty="0">
                <a:latin typeface="+mn-lt"/>
                <a:cs typeface="Arial"/>
              </a:rPr>
              <a:t> </a:t>
            </a:r>
            <a:r>
              <a:rPr sz="2400" dirty="0">
                <a:latin typeface="+mn-lt"/>
                <a:cs typeface="Arial"/>
              </a:rPr>
              <a:t>MSc</a:t>
            </a:r>
            <a:r>
              <a:rPr sz="2400" spc="-25" dirty="0">
                <a:latin typeface="+mn-lt"/>
                <a:cs typeface="Arial"/>
              </a:rPr>
              <a:t> </a:t>
            </a:r>
            <a:r>
              <a:rPr sz="2400" spc="-10" dirty="0">
                <a:latin typeface="+mn-lt"/>
                <a:cs typeface="Arial"/>
              </a:rPr>
              <a:t>Informatik</a:t>
            </a:r>
            <a:endParaRPr sz="2400" dirty="0">
              <a:latin typeface="+mn-lt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680"/>
              </a:spcBef>
              <a:buChar char="-"/>
              <a:tabLst>
                <a:tab pos="354965" algn="l"/>
              </a:tabLst>
            </a:pPr>
            <a:r>
              <a:rPr sz="2400" dirty="0">
                <a:latin typeface="+mn-lt"/>
                <a:cs typeface="Arial"/>
              </a:rPr>
              <a:t>Studienstart</a:t>
            </a:r>
            <a:r>
              <a:rPr sz="2400" spc="-90" dirty="0">
                <a:latin typeface="+mn-lt"/>
                <a:cs typeface="Arial"/>
              </a:rPr>
              <a:t> </a:t>
            </a:r>
            <a:r>
              <a:rPr sz="2400" dirty="0">
                <a:latin typeface="+mn-lt"/>
                <a:cs typeface="Arial"/>
              </a:rPr>
              <a:t>im</a:t>
            </a:r>
            <a:r>
              <a:rPr sz="2400" spc="-90" dirty="0">
                <a:latin typeface="+mn-lt"/>
                <a:cs typeface="Arial"/>
              </a:rPr>
              <a:t> </a:t>
            </a:r>
            <a:r>
              <a:rPr sz="2400" dirty="0" err="1">
                <a:latin typeface="+mn-lt"/>
                <a:cs typeface="Arial"/>
              </a:rPr>
              <a:t>Februar</a:t>
            </a:r>
            <a:r>
              <a:rPr sz="2400" spc="-75" dirty="0">
                <a:latin typeface="+mn-lt"/>
                <a:cs typeface="Arial"/>
              </a:rPr>
              <a:t> </a:t>
            </a:r>
            <a:r>
              <a:rPr lang="de-DE" sz="2400" spc="-20" dirty="0">
                <a:latin typeface="+mn-lt"/>
                <a:cs typeface="Arial"/>
              </a:rPr>
              <a:t>2026</a:t>
            </a:r>
            <a:endParaRPr sz="2400" dirty="0">
              <a:latin typeface="+mn-lt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700"/>
              </a:spcBef>
              <a:buChar char="-"/>
              <a:tabLst>
                <a:tab pos="354965" algn="l"/>
              </a:tabLst>
            </a:pPr>
            <a:r>
              <a:rPr sz="2400" dirty="0">
                <a:latin typeface="+mn-lt"/>
                <a:cs typeface="Arial"/>
              </a:rPr>
              <a:t>Bewerbungsfrist:</a:t>
            </a:r>
            <a:r>
              <a:rPr sz="2400" spc="-60" dirty="0">
                <a:latin typeface="+mn-lt"/>
                <a:cs typeface="Arial"/>
              </a:rPr>
              <a:t> </a:t>
            </a:r>
            <a:r>
              <a:rPr sz="2400" dirty="0">
                <a:latin typeface="+mn-lt"/>
                <a:cs typeface="Arial"/>
              </a:rPr>
              <a:t>15.</a:t>
            </a:r>
            <a:r>
              <a:rPr sz="2400" spc="-70" dirty="0">
                <a:latin typeface="+mn-lt"/>
                <a:cs typeface="Arial"/>
              </a:rPr>
              <a:t> </a:t>
            </a:r>
            <a:r>
              <a:rPr sz="2400" dirty="0" err="1">
                <a:latin typeface="+mn-lt"/>
                <a:cs typeface="Arial"/>
              </a:rPr>
              <a:t>Januar</a:t>
            </a:r>
            <a:r>
              <a:rPr sz="2400" spc="-55" dirty="0">
                <a:latin typeface="+mn-lt"/>
                <a:cs typeface="Arial"/>
              </a:rPr>
              <a:t> </a:t>
            </a:r>
            <a:r>
              <a:rPr sz="2400" dirty="0">
                <a:latin typeface="+mn-lt"/>
                <a:cs typeface="Arial"/>
              </a:rPr>
              <a:t>202</a:t>
            </a:r>
            <a:r>
              <a:rPr lang="de-DE" sz="2400" dirty="0">
                <a:latin typeface="+mn-lt"/>
                <a:cs typeface="Arial"/>
              </a:rPr>
              <a:t>5</a:t>
            </a:r>
            <a:r>
              <a:rPr sz="2400" dirty="0">
                <a:latin typeface="+mn-lt"/>
                <a:cs typeface="Arial"/>
              </a:rPr>
              <a:t>,</a:t>
            </a:r>
            <a:r>
              <a:rPr sz="2400" spc="-55" dirty="0">
                <a:latin typeface="+mn-lt"/>
                <a:cs typeface="Arial"/>
              </a:rPr>
              <a:t> </a:t>
            </a:r>
            <a:r>
              <a:rPr sz="2400" dirty="0">
                <a:latin typeface="+mn-lt"/>
                <a:cs typeface="Arial"/>
              </a:rPr>
              <a:t>12:00</a:t>
            </a:r>
            <a:r>
              <a:rPr sz="2400" spc="-70" dirty="0">
                <a:latin typeface="+mn-lt"/>
                <a:cs typeface="Arial"/>
              </a:rPr>
              <a:t> </a:t>
            </a:r>
            <a:r>
              <a:rPr sz="2400" dirty="0">
                <a:latin typeface="+mn-lt"/>
                <a:cs typeface="Arial"/>
              </a:rPr>
              <a:t>Uhr</a:t>
            </a:r>
            <a:r>
              <a:rPr sz="2400" spc="-55" dirty="0">
                <a:latin typeface="+mn-lt"/>
                <a:cs typeface="Arial"/>
              </a:rPr>
              <a:t> </a:t>
            </a:r>
            <a:r>
              <a:rPr sz="2400" spc="-10" dirty="0">
                <a:latin typeface="+mn-lt"/>
                <a:cs typeface="Arial"/>
              </a:rPr>
              <a:t>(mittags)</a:t>
            </a:r>
            <a:endParaRPr sz="2400" dirty="0">
              <a:latin typeface="+mn-lt"/>
              <a:cs typeface="Arial"/>
            </a:endParaRPr>
          </a:p>
          <a:p>
            <a:pPr>
              <a:lnSpc>
                <a:spcPct val="100000"/>
              </a:lnSpc>
              <a:spcBef>
                <a:spcPts val="1195"/>
              </a:spcBef>
              <a:buFont typeface="Arial"/>
              <a:buChar char="-"/>
            </a:pPr>
            <a:endParaRPr sz="2400" dirty="0">
              <a:latin typeface="+mn-lt"/>
              <a:cs typeface="Arial"/>
            </a:endParaRPr>
          </a:p>
          <a:p>
            <a:pPr marL="354965" marR="1596390" indent="-342900">
              <a:lnSpc>
                <a:spcPct val="110100"/>
              </a:lnSpc>
              <a:buChar char="-"/>
              <a:tabLst>
                <a:tab pos="354965" algn="l"/>
              </a:tabLst>
            </a:pPr>
            <a:r>
              <a:rPr sz="2400" dirty="0">
                <a:latin typeface="+mn-lt"/>
                <a:cs typeface="Arial"/>
              </a:rPr>
              <a:t>UQ</a:t>
            </a:r>
            <a:r>
              <a:rPr sz="2400" spc="-55" dirty="0">
                <a:latin typeface="+mn-lt"/>
                <a:cs typeface="Arial"/>
              </a:rPr>
              <a:t> </a:t>
            </a:r>
            <a:r>
              <a:rPr sz="2400" dirty="0">
                <a:latin typeface="+mn-lt"/>
                <a:cs typeface="Arial"/>
              </a:rPr>
              <a:t>Master</a:t>
            </a:r>
            <a:r>
              <a:rPr sz="2400" spc="-55" dirty="0">
                <a:latin typeface="+mn-lt"/>
                <a:cs typeface="Arial"/>
              </a:rPr>
              <a:t> </a:t>
            </a:r>
            <a:r>
              <a:rPr sz="2400" dirty="0">
                <a:latin typeface="+mn-lt"/>
                <a:cs typeface="Arial"/>
              </a:rPr>
              <a:t>Program</a:t>
            </a:r>
            <a:r>
              <a:rPr sz="2400" spc="-45" dirty="0">
                <a:latin typeface="+mn-lt"/>
                <a:cs typeface="Arial"/>
              </a:rPr>
              <a:t> </a:t>
            </a:r>
            <a:r>
              <a:rPr sz="2400" dirty="0">
                <a:latin typeface="+mn-lt"/>
                <a:cs typeface="Arial"/>
              </a:rPr>
              <a:t>in</a:t>
            </a:r>
            <a:r>
              <a:rPr sz="2400" spc="-60" dirty="0">
                <a:latin typeface="+mn-lt"/>
                <a:cs typeface="Arial"/>
              </a:rPr>
              <a:t> </a:t>
            </a:r>
            <a:r>
              <a:rPr sz="2400" dirty="0">
                <a:latin typeface="+mn-lt"/>
                <a:cs typeface="Arial"/>
              </a:rPr>
              <a:t>Data</a:t>
            </a:r>
            <a:r>
              <a:rPr sz="2400" spc="-50" dirty="0">
                <a:latin typeface="+mn-lt"/>
                <a:cs typeface="Arial"/>
              </a:rPr>
              <a:t> </a:t>
            </a:r>
            <a:r>
              <a:rPr sz="2400" spc="-10" dirty="0">
                <a:latin typeface="+mn-lt"/>
                <a:cs typeface="Arial"/>
              </a:rPr>
              <a:t>Science: </a:t>
            </a:r>
            <a:r>
              <a:rPr sz="2400" u="sng" spc="-10" dirty="0">
                <a:solidFill>
                  <a:srgbClr val="512379"/>
                </a:solidFill>
                <a:uFill>
                  <a:solidFill>
                    <a:srgbClr val="512379"/>
                  </a:solidFill>
                </a:uFill>
                <a:latin typeface="+mn-lt"/>
                <a:cs typeface="Arial"/>
                <a:hlinkClick r:id="rId4"/>
              </a:rPr>
              <a:t>https://my.uq.edu.au/programs-</a:t>
            </a:r>
            <a:r>
              <a:rPr sz="2400" u="none" spc="-10" dirty="0">
                <a:solidFill>
                  <a:srgbClr val="512379"/>
                </a:solidFill>
                <a:latin typeface="+mn-lt"/>
                <a:cs typeface="Arial"/>
                <a:hlinkClick r:id="rId4"/>
              </a:rPr>
              <a:t> </a:t>
            </a:r>
            <a:r>
              <a:rPr sz="2400" u="sng" spc="-10" dirty="0">
                <a:solidFill>
                  <a:srgbClr val="512379"/>
                </a:solidFill>
                <a:uFill>
                  <a:solidFill>
                    <a:srgbClr val="512379"/>
                  </a:solidFill>
                </a:uFill>
                <a:latin typeface="+mn-lt"/>
                <a:cs typeface="Arial"/>
                <a:hlinkClick r:id="rId4"/>
              </a:rPr>
              <a:t>courses/program_list.html?acad_prog=5660</a:t>
            </a:r>
            <a:endParaRPr sz="2400" dirty="0">
              <a:latin typeface="+mn-lt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543543" y="6587952"/>
            <a:ext cx="131445" cy="111125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z="600" spc="-50" dirty="0">
                <a:latin typeface="Arial"/>
                <a:cs typeface="Arial"/>
              </a:rPr>
              <a:t>6</a:t>
            </a:fld>
            <a:endParaRPr sz="6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57200" y="762000"/>
            <a:ext cx="8458200" cy="1119537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600" dirty="0">
                <a:latin typeface="+mj-lt"/>
                <a:cs typeface="Arial"/>
              </a:rPr>
              <a:t>UQ</a:t>
            </a:r>
            <a:r>
              <a:rPr sz="3600" spc="-30" dirty="0">
                <a:latin typeface="+mj-lt"/>
                <a:cs typeface="Arial"/>
              </a:rPr>
              <a:t> </a:t>
            </a:r>
            <a:r>
              <a:rPr sz="3600" dirty="0">
                <a:latin typeface="+mj-lt"/>
                <a:cs typeface="Arial"/>
              </a:rPr>
              <a:t>Double</a:t>
            </a:r>
            <a:r>
              <a:rPr sz="3600" spc="-40" dirty="0">
                <a:latin typeface="+mj-lt"/>
                <a:cs typeface="Arial"/>
              </a:rPr>
              <a:t> </a:t>
            </a:r>
            <a:r>
              <a:rPr sz="3600" dirty="0">
                <a:latin typeface="+mj-lt"/>
                <a:cs typeface="Arial"/>
              </a:rPr>
              <a:t>Degree</a:t>
            </a:r>
            <a:br>
              <a:rPr lang="de-DE" sz="3600" dirty="0">
                <a:latin typeface="+mj-lt"/>
                <a:cs typeface="Arial"/>
              </a:rPr>
            </a:br>
            <a:r>
              <a:rPr lang="de-DE" sz="3600" spc="-35" dirty="0">
                <a:latin typeface="+mj-lt"/>
                <a:cs typeface="Arial"/>
              </a:rPr>
              <a:t>S</a:t>
            </a:r>
            <a:r>
              <a:rPr sz="3600" dirty="0">
                <a:latin typeface="+mj-lt"/>
                <a:cs typeface="Arial"/>
              </a:rPr>
              <a:t>tart</a:t>
            </a:r>
            <a:r>
              <a:rPr sz="3600" spc="-20" dirty="0">
                <a:latin typeface="+mj-lt"/>
                <a:cs typeface="Arial"/>
              </a:rPr>
              <a:t> </a:t>
            </a:r>
            <a:r>
              <a:rPr sz="3600" dirty="0" err="1">
                <a:latin typeface="+mj-lt"/>
                <a:cs typeface="Arial"/>
              </a:rPr>
              <a:t>i</a:t>
            </a:r>
            <a:r>
              <a:rPr lang="de-DE" sz="3600" dirty="0">
                <a:latin typeface="+mj-lt"/>
                <a:cs typeface="Arial"/>
              </a:rPr>
              <a:t>m</a:t>
            </a:r>
            <a:r>
              <a:rPr sz="3600" spc="-45" dirty="0">
                <a:latin typeface="+mj-lt"/>
                <a:cs typeface="Arial"/>
              </a:rPr>
              <a:t> </a:t>
            </a:r>
            <a:r>
              <a:rPr sz="3600" dirty="0" err="1">
                <a:latin typeface="+mj-lt"/>
                <a:cs typeface="Arial"/>
              </a:rPr>
              <a:t>Februar</a:t>
            </a:r>
            <a:r>
              <a:rPr sz="3600" spc="-15" dirty="0">
                <a:latin typeface="+mj-lt"/>
                <a:cs typeface="Arial"/>
              </a:rPr>
              <a:t> </a:t>
            </a:r>
            <a:r>
              <a:rPr lang="de-DE" sz="3600" spc="-20" dirty="0">
                <a:latin typeface="+mj-lt"/>
                <a:cs typeface="Arial"/>
              </a:rPr>
              <a:t>2026</a:t>
            </a:r>
            <a:endParaRPr sz="3600" dirty="0">
              <a:latin typeface="+mj-lt"/>
              <a:cs typeface="Arial"/>
            </a:endParaRPr>
          </a:p>
        </p:txBody>
      </p:sp>
      <p:sp>
        <p:nvSpPr>
          <p:cNvPr id="10" name="object 4">
            <a:extLst>
              <a:ext uri="{FF2B5EF4-FFF2-40B4-BE49-F238E27FC236}">
                <a16:creationId xmlns:a16="http://schemas.microsoft.com/office/drawing/2014/main" id="{BFFDDC13-539F-452D-8AC4-1DCFA6B9F647}"/>
              </a:ext>
            </a:extLst>
          </p:cNvPr>
          <p:cNvSpPr txBox="1"/>
          <p:nvPr/>
        </p:nvSpPr>
        <p:spPr>
          <a:xfrm>
            <a:off x="2667000" y="6543009"/>
            <a:ext cx="3242310" cy="1560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Double</a:t>
            </a:r>
            <a:r>
              <a:rPr sz="1200" spc="-2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Degree</a:t>
            </a:r>
            <a:r>
              <a:rPr sz="1200" spc="-2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888888"/>
                </a:solidFill>
                <a:latin typeface="Calibri"/>
                <a:cs typeface="Calibri"/>
              </a:rPr>
              <a:t>Infoevent</a:t>
            </a:r>
            <a:r>
              <a:rPr sz="1200" spc="-4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Dez</a:t>
            </a:r>
            <a:r>
              <a:rPr sz="1200" spc="-10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202</a:t>
            </a:r>
            <a:r>
              <a:rPr lang="de-DE" sz="1200" dirty="0">
                <a:solidFill>
                  <a:srgbClr val="888888"/>
                </a:solidFill>
                <a:latin typeface="Calibri"/>
                <a:cs typeface="Calibri"/>
              </a:rPr>
              <a:t>4</a:t>
            </a:r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- MSc</a:t>
            </a:r>
            <a:r>
              <a:rPr sz="1200" spc="-20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888888"/>
                </a:solidFill>
                <a:latin typeface="Calibri"/>
                <a:cs typeface="Calibri"/>
              </a:rPr>
              <a:t>Informatik</a:t>
            </a:r>
            <a:endParaRPr sz="1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29920"/>
            <a:chOff x="0" y="0"/>
            <a:chExt cx="9144000" cy="62992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2941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23632" y="152400"/>
              <a:ext cx="908303" cy="324612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8543543" y="6587952"/>
            <a:ext cx="131445" cy="111125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z="600" spc="-50" dirty="0">
                <a:latin typeface="Arial"/>
                <a:cs typeface="Arial"/>
              </a:rPr>
              <a:t>7</a:t>
            </a:fld>
            <a:endParaRPr sz="6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28600" y="914400"/>
            <a:ext cx="5587188" cy="56553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600" dirty="0">
                <a:latin typeface="+mj-lt"/>
                <a:cs typeface="Arial"/>
              </a:rPr>
              <a:t>TUM</a:t>
            </a:r>
            <a:r>
              <a:rPr sz="3600" spc="-30" dirty="0">
                <a:latin typeface="+mj-lt"/>
                <a:cs typeface="Arial"/>
              </a:rPr>
              <a:t> </a:t>
            </a:r>
            <a:r>
              <a:rPr sz="3600" dirty="0">
                <a:latin typeface="+mj-lt"/>
                <a:cs typeface="Arial"/>
              </a:rPr>
              <a:t>=&gt;</a:t>
            </a:r>
            <a:r>
              <a:rPr sz="3600" spc="-45" dirty="0">
                <a:latin typeface="+mj-lt"/>
                <a:cs typeface="Arial"/>
              </a:rPr>
              <a:t> </a:t>
            </a:r>
            <a:r>
              <a:rPr sz="3600" dirty="0">
                <a:latin typeface="+mj-lt"/>
                <a:cs typeface="Arial"/>
              </a:rPr>
              <a:t>UQ</a:t>
            </a:r>
            <a:r>
              <a:rPr sz="3600" spc="-20" dirty="0">
                <a:latin typeface="+mj-lt"/>
                <a:cs typeface="Arial"/>
              </a:rPr>
              <a:t> </a:t>
            </a:r>
            <a:r>
              <a:rPr sz="3600" spc="-10" dirty="0">
                <a:latin typeface="+mj-lt"/>
                <a:cs typeface="Arial"/>
              </a:rPr>
              <a:t>Pathway</a:t>
            </a:r>
            <a:endParaRPr sz="3600" dirty="0">
              <a:latin typeface="+mj-lt"/>
              <a:cs typeface="Arial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927AE45-0736-4260-8810-2E567B37442E}"/>
              </a:ext>
            </a:extLst>
          </p:cNvPr>
          <p:cNvSpPr txBox="1"/>
          <p:nvPr/>
        </p:nvSpPr>
        <p:spPr>
          <a:xfrm>
            <a:off x="92913" y="1872805"/>
            <a:ext cx="8958173" cy="3887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4965" marR="5080" indent="-342900">
              <a:lnSpc>
                <a:spcPct val="110000"/>
              </a:lnSpc>
              <a:spcBef>
                <a:spcPts val="100"/>
              </a:spcBef>
              <a:buChar char="•"/>
              <a:tabLst>
                <a:tab pos="354965" algn="l"/>
              </a:tabLst>
            </a:pPr>
            <a:r>
              <a:rPr lang="de-DE" sz="2200" dirty="0">
                <a:latin typeface="+mn-lt"/>
                <a:cs typeface="Arial"/>
              </a:rPr>
              <a:t>Min.</a:t>
            </a:r>
            <a:r>
              <a:rPr lang="de-DE" sz="2200" spc="-55" dirty="0">
                <a:latin typeface="+mn-lt"/>
                <a:cs typeface="Arial"/>
              </a:rPr>
              <a:t> </a:t>
            </a:r>
            <a:r>
              <a:rPr lang="de-DE" sz="2200" dirty="0">
                <a:latin typeface="+mn-lt"/>
                <a:cs typeface="Arial"/>
              </a:rPr>
              <a:t>60</a:t>
            </a:r>
            <a:r>
              <a:rPr lang="de-DE" sz="2200" spc="-60" dirty="0">
                <a:latin typeface="+mn-lt"/>
                <a:cs typeface="Arial"/>
              </a:rPr>
              <a:t> </a:t>
            </a:r>
            <a:r>
              <a:rPr lang="de-DE" sz="2200" dirty="0">
                <a:latin typeface="+mn-lt"/>
                <a:cs typeface="Arial"/>
              </a:rPr>
              <a:t>ECTS</a:t>
            </a:r>
            <a:r>
              <a:rPr lang="de-DE" sz="2200" spc="-35" dirty="0">
                <a:latin typeface="+mn-lt"/>
                <a:cs typeface="Arial"/>
              </a:rPr>
              <a:t> </a:t>
            </a:r>
            <a:r>
              <a:rPr lang="de-DE" sz="2200" dirty="0">
                <a:latin typeface="+mn-lt"/>
                <a:cs typeface="Arial"/>
              </a:rPr>
              <a:t>vor</a:t>
            </a:r>
            <a:r>
              <a:rPr lang="de-DE" sz="2200" spc="-55" dirty="0">
                <a:latin typeface="+mn-lt"/>
                <a:cs typeface="Arial"/>
              </a:rPr>
              <a:t> </a:t>
            </a:r>
            <a:r>
              <a:rPr lang="de-DE" sz="2200" dirty="0">
                <a:latin typeface="+mn-lt"/>
                <a:cs typeface="Arial"/>
              </a:rPr>
              <a:t>UQ</a:t>
            </a:r>
            <a:r>
              <a:rPr lang="de-DE" sz="2200" spc="-50" dirty="0">
                <a:latin typeface="+mn-lt"/>
                <a:cs typeface="Arial"/>
              </a:rPr>
              <a:t> </a:t>
            </a:r>
            <a:r>
              <a:rPr lang="de-DE" sz="2200" dirty="0">
                <a:latin typeface="+mn-lt"/>
                <a:cs typeface="Arial"/>
              </a:rPr>
              <a:t>Studienstart,</a:t>
            </a:r>
            <a:r>
              <a:rPr lang="de-DE" sz="2200" spc="-35" dirty="0">
                <a:latin typeface="+mn-lt"/>
                <a:cs typeface="Arial"/>
              </a:rPr>
              <a:t> </a:t>
            </a:r>
            <a:r>
              <a:rPr lang="de-DE" sz="2200" spc="-20" dirty="0">
                <a:latin typeface="+mn-lt"/>
                <a:cs typeface="Arial"/>
              </a:rPr>
              <a:t>ggf. </a:t>
            </a:r>
            <a:r>
              <a:rPr lang="de-DE" sz="2200" dirty="0">
                <a:latin typeface="+mn-lt"/>
                <a:cs typeface="Arial"/>
              </a:rPr>
              <a:t>auch</a:t>
            </a:r>
            <a:r>
              <a:rPr lang="de-DE" sz="2200" spc="-60" dirty="0">
                <a:latin typeface="+mn-lt"/>
                <a:cs typeface="Arial"/>
              </a:rPr>
              <a:t> </a:t>
            </a:r>
            <a:r>
              <a:rPr lang="de-DE" sz="2200" spc="-20" dirty="0">
                <a:latin typeface="+mn-lt"/>
                <a:cs typeface="Arial"/>
              </a:rPr>
              <a:t>mehr</a:t>
            </a:r>
          </a:p>
          <a:p>
            <a:pPr marL="354965" marR="5080" indent="-342900">
              <a:lnSpc>
                <a:spcPct val="110000"/>
              </a:lnSpc>
              <a:spcBef>
                <a:spcPts val="100"/>
              </a:spcBef>
              <a:buFontTx/>
              <a:buChar char="•"/>
              <a:tabLst>
                <a:tab pos="354965" algn="l"/>
              </a:tabLst>
            </a:pPr>
            <a:r>
              <a:rPr lang="de-DE" sz="2200" dirty="0">
                <a:latin typeface="+mn-lt"/>
                <a:cs typeface="Arial"/>
              </a:rPr>
              <a:t>Im </a:t>
            </a:r>
            <a:r>
              <a:rPr lang="de-DE" sz="2200" dirty="0" err="1">
                <a:latin typeface="+mn-lt"/>
                <a:cs typeface="Arial"/>
              </a:rPr>
              <a:t>WiSe</a:t>
            </a:r>
            <a:r>
              <a:rPr lang="de-DE" sz="2200" dirty="0">
                <a:latin typeface="+mn-lt"/>
                <a:cs typeface="Arial"/>
              </a:rPr>
              <a:t> 25/26 möglichst KEINE Vorlesungen (= Prüfungen) wegen Überschneidung der Semesterzeiten planen</a:t>
            </a:r>
          </a:p>
          <a:p>
            <a:pPr marL="12065" marR="100330" lvl="2">
              <a:lnSpc>
                <a:spcPct val="110000"/>
              </a:lnSpc>
              <a:spcBef>
                <a:spcPts val="395"/>
              </a:spcBef>
              <a:tabLst>
                <a:tab pos="354965" algn="l"/>
              </a:tabLst>
            </a:pPr>
            <a:r>
              <a:rPr lang="de-DE" sz="2200" dirty="0">
                <a:latin typeface="+mn-lt"/>
                <a:cs typeface="Arial"/>
              </a:rPr>
              <a:t>	=&gt; z.B.</a:t>
            </a:r>
            <a:r>
              <a:rPr lang="de-DE" sz="2200" spc="-80" dirty="0">
                <a:latin typeface="+mn-lt"/>
                <a:cs typeface="Arial"/>
              </a:rPr>
              <a:t> </a:t>
            </a:r>
            <a:r>
              <a:rPr lang="de-DE" sz="2200" dirty="0">
                <a:latin typeface="+mn-lt"/>
                <a:cs typeface="Arial"/>
              </a:rPr>
              <a:t>Praktikum,</a:t>
            </a:r>
            <a:r>
              <a:rPr lang="de-DE" sz="2200" spc="-70" dirty="0">
                <a:latin typeface="+mn-lt"/>
                <a:cs typeface="Arial"/>
              </a:rPr>
              <a:t> </a:t>
            </a:r>
            <a:r>
              <a:rPr lang="de-DE" sz="2200" spc="-10" dirty="0">
                <a:latin typeface="+mn-lt"/>
                <a:cs typeface="Arial"/>
              </a:rPr>
              <a:t>Seminar,</a:t>
            </a:r>
            <a:r>
              <a:rPr lang="de-DE" sz="2200" spc="-70" dirty="0">
                <a:latin typeface="+mn-lt"/>
                <a:cs typeface="Arial"/>
              </a:rPr>
              <a:t> </a:t>
            </a:r>
            <a:r>
              <a:rPr lang="de-DE" sz="2200" spc="-25" dirty="0">
                <a:latin typeface="+mn-lt"/>
                <a:cs typeface="Arial"/>
              </a:rPr>
              <a:t>IDP </a:t>
            </a:r>
            <a:r>
              <a:rPr lang="de-DE" sz="2200" dirty="0">
                <a:latin typeface="+mn-lt"/>
                <a:cs typeface="Arial"/>
              </a:rPr>
              <a:t>Projektteil</a:t>
            </a:r>
            <a:r>
              <a:rPr lang="de-DE" sz="2200" spc="-90" dirty="0">
                <a:latin typeface="+mn-lt"/>
                <a:cs typeface="Arial"/>
              </a:rPr>
              <a:t> </a:t>
            </a:r>
            <a:r>
              <a:rPr lang="de-DE" sz="2200" spc="-10" dirty="0">
                <a:latin typeface="+mn-lt"/>
                <a:cs typeface="Arial"/>
              </a:rPr>
              <a:t>(Vorlesung</a:t>
            </a:r>
            <a:r>
              <a:rPr lang="de-DE" sz="2200" spc="-55" dirty="0">
                <a:latin typeface="+mn-lt"/>
                <a:cs typeface="Arial"/>
              </a:rPr>
              <a:t> </a:t>
            </a:r>
            <a:r>
              <a:rPr lang="de-DE" sz="2200" dirty="0">
                <a:latin typeface="+mn-lt"/>
                <a:cs typeface="Arial"/>
              </a:rPr>
              <a:t>schon</a:t>
            </a:r>
            <a:r>
              <a:rPr lang="de-DE" sz="2200" spc="-75" dirty="0">
                <a:latin typeface="+mn-lt"/>
                <a:cs typeface="Arial"/>
              </a:rPr>
              <a:t> </a:t>
            </a:r>
            <a:r>
              <a:rPr lang="de-DE" sz="2200" dirty="0">
                <a:latin typeface="+mn-lt"/>
                <a:cs typeface="Arial"/>
              </a:rPr>
              <a:t>im</a:t>
            </a:r>
            <a:r>
              <a:rPr lang="de-DE" sz="2200" spc="-70" dirty="0">
                <a:latin typeface="+mn-lt"/>
                <a:cs typeface="Arial"/>
              </a:rPr>
              <a:t> 	       	      </a:t>
            </a:r>
            <a:r>
              <a:rPr lang="de-DE" sz="2200" dirty="0" err="1">
                <a:latin typeface="+mn-lt"/>
                <a:cs typeface="Arial"/>
              </a:rPr>
              <a:t>SoSe</a:t>
            </a:r>
            <a:r>
              <a:rPr lang="de-DE" sz="2200" spc="-85" dirty="0">
                <a:latin typeface="+mn-lt"/>
                <a:cs typeface="Arial"/>
              </a:rPr>
              <a:t> </a:t>
            </a:r>
            <a:r>
              <a:rPr lang="de-DE" sz="2200" dirty="0">
                <a:latin typeface="+mn-lt"/>
                <a:cs typeface="Arial"/>
              </a:rPr>
              <a:t>25)</a:t>
            </a:r>
            <a:r>
              <a:rPr lang="de-DE" sz="2200" spc="-85" dirty="0">
                <a:latin typeface="+mn-lt"/>
                <a:cs typeface="Arial"/>
              </a:rPr>
              <a:t> </a:t>
            </a:r>
            <a:r>
              <a:rPr lang="de-DE" sz="2200" dirty="0">
                <a:latin typeface="+mn-lt"/>
                <a:cs typeface="Arial"/>
              </a:rPr>
              <a:t>und</a:t>
            </a:r>
            <a:r>
              <a:rPr lang="de-DE" sz="2200" spc="-65" dirty="0">
                <a:latin typeface="+mn-lt"/>
                <a:cs typeface="Arial"/>
              </a:rPr>
              <a:t> </a:t>
            </a:r>
            <a:r>
              <a:rPr lang="de-DE" sz="2200" spc="-25" dirty="0" err="1">
                <a:latin typeface="+mn-lt"/>
                <a:cs typeface="Arial"/>
              </a:rPr>
              <a:t>ÜfG</a:t>
            </a:r>
            <a:r>
              <a:rPr lang="de-DE" sz="2200" spc="-25" dirty="0">
                <a:latin typeface="+mn-lt"/>
                <a:cs typeface="Arial"/>
              </a:rPr>
              <a:t> </a:t>
            </a:r>
            <a:r>
              <a:rPr lang="de-DE" sz="2200" spc="-10" dirty="0">
                <a:latin typeface="+mn-lt"/>
                <a:cs typeface="Arial"/>
              </a:rPr>
              <a:t>planen</a:t>
            </a:r>
          </a:p>
          <a:p>
            <a:pPr marL="354965" marR="100330" indent="-342900">
              <a:lnSpc>
                <a:spcPct val="110000"/>
              </a:lnSpc>
              <a:spcBef>
                <a:spcPts val="395"/>
              </a:spcBef>
              <a:buChar char="•"/>
              <a:tabLst>
                <a:tab pos="354965" algn="l"/>
              </a:tabLst>
            </a:pPr>
            <a:r>
              <a:rPr lang="de-DE" sz="2200" spc="-10" dirty="0">
                <a:latin typeface="+mn-lt"/>
                <a:cs typeface="Arial"/>
              </a:rPr>
              <a:t>Maschinelles Lernen (IN2064) muss vor Auslandsaufenthalt an der TUM abgelegt werden</a:t>
            </a:r>
            <a:endParaRPr lang="de-DE" sz="2200" dirty="0">
              <a:latin typeface="+mn-lt"/>
              <a:cs typeface="Arial"/>
            </a:endParaRPr>
          </a:p>
          <a:p>
            <a:pPr marL="354965" marR="322580" indent="-342900">
              <a:lnSpc>
                <a:spcPct val="110000"/>
              </a:lnSpc>
              <a:spcBef>
                <a:spcPts val="395"/>
              </a:spcBef>
              <a:buChar char="•"/>
              <a:tabLst>
                <a:tab pos="354965" algn="l"/>
              </a:tabLst>
            </a:pPr>
            <a:r>
              <a:rPr lang="de-DE" sz="2200" dirty="0">
                <a:latin typeface="+mn-lt"/>
                <a:cs typeface="Arial"/>
              </a:rPr>
              <a:t>UQ</a:t>
            </a:r>
            <a:r>
              <a:rPr lang="de-DE" sz="2200" spc="-80" dirty="0">
                <a:latin typeface="+mn-lt"/>
                <a:cs typeface="Arial"/>
              </a:rPr>
              <a:t> </a:t>
            </a:r>
            <a:r>
              <a:rPr lang="de-DE" sz="2200" dirty="0">
                <a:latin typeface="+mn-lt"/>
                <a:cs typeface="Arial"/>
              </a:rPr>
              <a:t>Studienstart</a:t>
            </a:r>
            <a:r>
              <a:rPr lang="de-DE" sz="2200" spc="-75" dirty="0">
                <a:latin typeface="+mn-lt"/>
                <a:cs typeface="Arial"/>
              </a:rPr>
              <a:t> </a:t>
            </a:r>
            <a:r>
              <a:rPr lang="de-DE" sz="2200" dirty="0">
                <a:latin typeface="+mn-lt"/>
                <a:cs typeface="Arial"/>
              </a:rPr>
              <a:t>inkl.</a:t>
            </a:r>
            <a:r>
              <a:rPr lang="de-DE" sz="2200" spc="-60" dirty="0">
                <a:latin typeface="+mn-lt"/>
                <a:cs typeface="Arial"/>
              </a:rPr>
              <a:t> </a:t>
            </a:r>
            <a:r>
              <a:rPr lang="de-DE" sz="2200" spc="-10" dirty="0">
                <a:latin typeface="+mn-lt"/>
                <a:cs typeface="Arial"/>
              </a:rPr>
              <a:t>Orientierungswoche</a:t>
            </a:r>
            <a:r>
              <a:rPr lang="de-DE" sz="2200" spc="-40" dirty="0">
                <a:latin typeface="+mn-lt"/>
                <a:cs typeface="Arial"/>
              </a:rPr>
              <a:t> </a:t>
            </a:r>
            <a:r>
              <a:rPr lang="de-DE" sz="2200" dirty="0">
                <a:latin typeface="+mn-lt"/>
                <a:cs typeface="Arial"/>
              </a:rPr>
              <a:t>bereits</a:t>
            </a:r>
            <a:r>
              <a:rPr lang="de-DE" sz="2200" spc="-75" dirty="0">
                <a:latin typeface="+mn-lt"/>
                <a:cs typeface="Arial"/>
              </a:rPr>
              <a:t> </a:t>
            </a:r>
            <a:r>
              <a:rPr lang="de-DE" sz="2200" spc="-10" dirty="0">
                <a:latin typeface="+mn-lt"/>
                <a:cs typeface="Arial"/>
              </a:rPr>
              <a:t>Mitte </a:t>
            </a:r>
            <a:r>
              <a:rPr lang="de-DE" sz="2200" dirty="0">
                <a:latin typeface="+mn-lt"/>
                <a:cs typeface="Arial"/>
              </a:rPr>
              <a:t>Februar</a:t>
            </a:r>
            <a:r>
              <a:rPr lang="de-DE" sz="2200" spc="-50" dirty="0">
                <a:latin typeface="+mn-lt"/>
                <a:cs typeface="Arial"/>
              </a:rPr>
              <a:t> </a:t>
            </a:r>
            <a:r>
              <a:rPr lang="de-DE" sz="2200" dirty="0">
                <a:latin typeface="+mn-lt"/>
                <a:cs typeface="Arial"/>
              </a:rPr>
              <a:t>–</a:t>
            </a:r>
            <a:r>
              <a:rPr lang="de-DE" sz="2200" spc="-35" dirty="0">
                <a:latin typeface="+mn-lt"/>
                <a:cs typeface="Arial"/>
              </a:rPr>
              <a:t> </a:t>
            </a:r>
            <a:r>
              <a:rPr lang="de-DE" sz="2200" spc="-20" dirty="0">
                <a:latin typeface="+mn-lt"/>
                <a:cs typeface="Arial"/>
              </a:rPr>
              <a:t>lange</a:t>
            </a:r>
            <a:r>
              <a:rPr lang="de-DE" sz="2200" spc="-145" dirty="0">
                <a:latin typeface="+mn-lt"/>
                <a:cs typeface="Arial"/>
              </a:rPr>
              <a:t> </a:t>
            </a:r>
            <a:r>
              <a:rPr lang="de-DE" sz="2200" dirty="0">
                <a:latin typeface="+mn-lt"/>
                <a:cs typeface="Arial"/>
              </a:rPr>
              <a:t>Anreise</a:t>
            </a:r>
            <a:r>
              <a:rPr lang="de-DE" sz="2200" spc="-20" dirty="0">
                <a:latin typeface="+mn-lt"/>
                <a:cs typeface="Arial"/>
              </a:rPr>
              <a:t> </a:t>
            </a:r>
            <a:r>
              <a:rPr lang="de-DE" sz="2200" spc="-10" dirty="0">
                <a:latin typeface="+mn-lt"/>
                <a:cs typeface="Arial"/>
              </a:rPr>
              <a:t>einrechnen</a:t>
            </a:r>
            <a:endParaRPr lang="de-DE" sz="2200" dirty="0">
              <a:latin typeface="+mn-lt"/>
              <a:cs typeface="Arial"/>
            </a:endParaRPr>
          </a:p>
          <a:p>
            <a:endParaRPr lang="de-DE" dirty="0"/>
          </a:p>
        </p:txBody>
      </p:sp>
      <p:sp>
        <p:nvSpPr>
          <p:cNvPr id="11" name="object 4">
            <a:extLst>
              <a:ext uri="{FF2B5EF4-FFF2-40B4-BE49-F238E27FC236}">
                <a16:creationId xmlns:a16="http://schemas.microsoft.com/office/drawing/2014/main" id="{BD0AC47D-5C09-4E78-AB6F-8F580B454206}"/>
              </a:ext>
            </a:extLst>
          </p:cNvPr>
          <p:cNvSpPr txBox="1"/>
          <p:nvPr/>
        </p:nvSpPr>
        <p:spPr>
          <a:xfrm>
            <a:off x="2684526" y="6465214"/>
            <a:ext cx="3242310" cy="1560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Double</a:t>
            </a:r>
            <a:r>
              <a:rPr sz="1200" spc="-2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Degree</a:t>
            </a:r>
            <a:r>
              <a:rPr sz="1200" spc="-2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888888"/>
                </a:solidFill>
                <a:latin typeface="Calibri"/>
                <a:cs typeface="Calibri"/>
              </a:rPr>
              <a:t>Infoevent</a:t>
            </a:r>
            <a:r>
              <a:rPr sz="1200" spc="-4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Dez</a:t>
            </a:r>
            <a:r>
              <a:rPr sz="1200" spc="-10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202</a:t>
            </a:r>
            <a:r>
              <a:rPr lang="de-DE" sz="1200" dirty="0">
                <a:solidFill>
                  <a:srgbClr val="888888"/>
                </a:solidFill>
                <a:latin typeface="Calibri"/>
                <a:cs typeface="Calibri"/>
              </a:rPr>
              <a:t>4</a:t>
            </a:r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- MSc</a:t>
            </a:r>
            <a:r>
              <a:rPr sz="1200" spc="-20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888888"/>
                </a:solidFill>
                <a:latin typeface="Calibri"/>
                <a:cs typeface="Calibri"/>
              </a:rPr>
              <a:t>Informatik</a:t>
            </a:r>
            <a:endParaRPr sz="1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29920"/>
            <a:chOff x="0" y="0"/>
            <a:chExt cx="9144000" cy="62992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2941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23632" y="152400"/>
              <a:ext cx="908303" cy="324612"/>
            </a:xfrm>
            <a:prstGeom prst="rect">
              <a:avLst/>
            </a:prstGeom>
          </p:spPr>
        </p:pic>
      </p:grpSp>
      <p:graphicFrame>
        <p:nvGraphicFramePr>
          <p:cNvPr id="5" name="objec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0796876"/>
              </p:ext>
            </p:extLst>
          </p:nvPr>
        </p:nvGraphicFramePr>
        <p:xfrm>
          <a:off x="349986" y="2071751"/>
          <a:ext cx="8209915" cy="416115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343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5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24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621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786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42697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092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172720" marR="29845" indent="-135890">
                        <a:lnSpc>
                          <a:spcPct val="100000"/>
                        </a:lnSpc>
                      </a:pPr>
                      <a:r>
                        <a:rPr sz="800" b="1" dirty="0">
                          <a:latin typeface="Calibri"/>
                          <a:cs typeface="Calibri"/>
                        </a:rPr>
                        <a:t>Study</a:t>
                      </a:r>
                      <a:r>
                        <a:rPr sz="80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dirty="0">
                          <a:latin typeface="Calibri"/>
                          <a:cs typeface="Calibri"/>
                        </a:rPr>
                        <a:t>Year</a:t>
                      </a:r>
                      <a:r>
                        <a:rPr sz="8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-25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800" b="1" spc="5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dirty="0">
                          <a:latin typeface="Calibri"/>
                          <a:cs typeface="Calibri"/>
                        </a:rPr>
                        <a:t>the</a:t>
                      </a:r>
                      <a:r>
                        <a:rPr sz="800" b="1" spc="-25" dirty="0">
                          <a:latin typeface="Calibri"/>
                          <a:cs typeface="Calibri"/>
                        </a:rPr>
                        <a:t> DD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215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12700" marR="7620"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800" b="1" dirty="0">
                          <a:latin typeface="Calibri"/>
                          <a:cs typeface="Calibri"/>
                        </a:rPr>
                        <a:t>Semester</a:t>
                      </a:r>
                      <a:r>
                        <a:rPr sz="80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8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-25" dirty="0">
                          <a:latin typeface="Calibri"/>
                          <a:cs typeface="Calibri"/>
                        </a:rPr>
                        <a:t>the</a:t>
                      </a:r>
                      <a:r>
                        <a:rPr sz="800" b="1" spc="5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dirty="0">
                          <a:latin typeface="Calibri"/>
                          <a:cs typeface="Calibri"/>
                        </a:rPr>
                        <a:t>DD</a:t>
                      </a:r>
                      <a:r>
                        <a:rPr sz="8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-10" dirty="0">
                          <a:latin typeface="Calibri"/>
                          <a:cs typeface="Calibri"/>
                        </a:rPr>
                        <a:t>(indicates</a:t>
                      </a:r>
                      <a:r>
                        <a:rPr sz="800" b="1" spc="5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dirty="0">
                          <a:latin typeface="Calibri"/>
                          <a:cs typeface="Calibri"/>
                        </a:rPr>
                        <a:t>the</a:t>
                      </a:r>
                      <a:r>
                        <a:rPr sz="8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-10" dirty="0">
                          <a:latin typeface="Calibri"/>
                          <a:cs typeface="Calibri"/>
                        </a:rPr>
                        <a:t>total</a:t>
                      </a:r>
                      <a:r>
                        <a:rPr sz="800" b="1" spc="5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-10" dirty="0">
                          <a:latin typeface="Calibri"/>
                          <a:cs typeface="Calibri"/>
                        </a:rPr>
                        <a:t>duration)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311785" marR="99060" indent="-204470">
                        <a:lnSpc>
                          <a:spcPct val="100000"/>
                        </a:lnSpc>
                      </a:pPr>
                      <a:r>
                        <a:rPr sz="800" b="1" spc="-10" dirty="0">
                          <a:latin typeface="Calibri"/>
                          <a:cs typeface="Calibri"/>
                        </a:rPr>
                        <a:t>Commencement</a:t>
                      </a:r>
                      <a:r>
                        <a:rPr sz="800" b="1" spc="5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-10" dirty="0">
                          <a:latin typeface="Calibri"/>
                          <a:cs typeface="Calibri"/>
                        </a:rPr>
                        <a:t>Month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215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800" b="1" spc="-25" dirty="0">
                          <a:latin typeface="Calibri"/>
                          <a:cs typeface="Calibri"/>
                        </a:rPr>
                        <a:t>UQ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800" b="1" spc="-25" dirty="0">
                          <a:latin typeface="Calibri"/>
                          <a:cs typeface="Calibri"/>
                        </a:rPr>
                        <a:t>TUM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800" b="1" spc="-10" dirty="0">
                          <a:latin typeface="Calibri"/>
                          <a:cs typeface="Calibri"/>
                        </a:rPr>
                        <a:t>Comments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384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800" spc="-50" dirty="0">
                          <a:latin typeface="Calibri"/>
                          <a:cs typeface="Calibri"/>
                        </a:rPr>
                        <a:t>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717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sz="800" spc="-50" dirty="0">
                          <a:latin typeface="Calibri"/>
                          <a:cs typeface="Calibri"/>
                        </a:rPr>
                        <a:t>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666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sz="800" spc="-10" dirty="0">
                          <a:latin typeface="Calibri"/>
                          <a:cs typeface="Calibri"/>
                        </a:rPr>
                        <a:t>October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666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BSc</a:t>
                      </a:r>
                      <a:r>
                        <a:rPr sz="8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10" dirty="0">
                          <a:latin typeface="Calibri"/>
                          <a:cs typeface="Calibri"/>
                        </a:rPr>
                        <a:t>Informatics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666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DC8EE"/>
                    </a:solidFill>
                  </a:tcPr>
                </a:tc>
                <a:tc>
                  <a:txBody>
                    <a:bodyPr/>
                    <a:lstStyle/>
                    <a:p>
                      <a:pPr marL="23495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30</a:t>
                      </a:r>
                      <a:r>
                        <a:rPr sz="800" spc="-20" dirty="0">
                          <a:latin typeface="Calibri"/>
                          <a:cs typeface="Calibri"/>
                        </a:rPr>
                        <a:t> ECTS</a:t>
                      </a:r>
                      <a:endParaRPr sz="800" dirty="0">
                        <a:latin typeface="Calibri"/>
                        <a:cs typeface="Calibri"/>
                      </a:endParaRPr>
                    </a:p>
                  </a:txBody>
                  <a:tcPr marL="0" marR="0" marT="666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320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17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sz="800" spc="-50" dirty="0">
                          <a:latin typeface="Calibri"/>
                          <a:cs typeface="Calibri"/>
                        </a:rPr>
                        <a:t>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666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sz="800" spc="-20" dirty="0">
                          <a:latin typeface="Calibri"/>
                          <a:cs typeface="Calibri"/>
                        </a:rPr>
                        <a:t>April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666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BSc</a:t>
                      </a:r>
                      <a:r>
                        <a:rPr sz="8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10" dirty="0">
                          <a:latin typeface="Calibri"/>
                          <a:cs typeface="Calibri"/>
                        </a:rPr>
                        <a:t>Informatics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666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DC8EE"/>
                    </a:solidFill>
                  </a:tcPr>
                </a:tc>
                <a:tc>
                  <a:txBody>
                    <a:bodyPr/>
                    <a:lstStyle/>
                    <a:p>
                      <a:pPr marL="635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30</a:t>
                      </a:r>
                      <a:r>
                        <a:rPr sz="800" spc="-20" dirty="0">
                          <a:latin typeface="Calibri"/>
                          <a:cs typeface="Calibri"/>
                        </a:rPr>
                        <a:t> ECTS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666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384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800" spc="-50" dirty="0">
                          <a:latin typeface="Calibri"/>
                          <a:cs typeface="Calibri"/>
                        </a:rPr>
                        <a:t>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717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sz="800" spc="-50" dirty="0">
                          <a:latin typeface="Calibri"/>
                          <a:cs typeface="Calibri"/>
                        </a:rPr>
                        <a:t>3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666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sz="800" spc="-10" dirty="0">
                          <a:latin typeface="Calibri"/>
                          <a:cs typeface="Calibri"/>
                        </a:rPr>
                        <a:t>October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666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BSc</a:t>
                      </a:r>
                      <a:r>
                        <a:rPr sz="8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10" dirty="0">
                          <a:latin typeface="Calibri"/>
                          <a:cs typeface="Calibri"/>
                        </a:rPr>
                        <a:t>Informatics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666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DC8EE"/>
                    </a:solidFill>
                  </a:tcPr>
                </a:tc>
                <a:tc>
                  <a:txBody>
                    <a:bodyPr/>
                    <a:lstStyle/>
                    <a:p>
                      <a:pPr marL="635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30</a:t>
                      </a:r>
                      <a:r>
                        <a:rPr sz="800" spc="-20" dirty="0">
                          <a:latin typeface="Calibri"/>
                          <a:cs typeface="Calibri"/>
                        </a:rPr>
                        <a:t> ECTS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666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320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17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sz="800" spc="-50" dirty="0">
                          <a:latin typeface="Calibri"/>
                          <a:cs typeface="Calibri"/>
                        </a:rPr>
                        <a:t>4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666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sz="800" spc="-20" dirty="0">
                          <a:latin typeface="Calibri"/>
                          <a:cs typeface="Calibri"/>
                        </a:rPr>
                        <a:t>April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666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BSc</a:t>
                      </a:r>
                      <a:r>
                        <a:rPr sz="8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10" dirty="0">
                          <a:latin typeface="Calibri"/>
                          <a:cs typeface="Calibri"/>
                        </a:rPr>
                        <a:t>Informatics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666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DC8EE"/>
                    </a:solidFill>
                  </a:tcPr>
                </a:tc>
                <a:tc>
                  <a:txBody>
                    <a:bodyPr/>
                    <a:lstStyle/>
                    <a:p>
                      <a:pPr marL="635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30</a:t>
                      </a:r>
                      <a:r>
                        <a:rPr sz="800" spc="-20" dirty="0">
                          <a:latin typeface="Calibri"/>
                          <a:cs typeface="Calibri"/>
                        </a:rPr>
                        <a:t> ECTS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666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384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spc="-50" dirty="0">
                          <a:latin typeface="Calibri"/>
                          <a:cs typeface="Calibri"/>
                        </a:rPr>
                        <a:t>3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628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sz="800" spc="-50" dirty="0">
                          <a:latin typeface="Calibri"/>
                          <a:cs typeface="Calibri"/>
                        </a:rPr>
                        <a:t>5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666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sz="800" spc="-10" dirty="0">
                          <a:latin typeface="Calibri"/>
                          <a:cs typeface="Calibri"/>
                        </a:rPr>
                        <a:t>October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666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BSc</a:t>
                      </a:r>
                      <a:r>
                        <a:rPr sz="8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10" dirty="0">
                          <a:latin typeface="Calibri"/>
                          <a:cs typeface="Calibri"/>
                        </a:rPr>
                        <a:t>Informatics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666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DC8EE"/>
                    </a:solidFill>
                  </a:tcPr>
                </a:tc>
                <a:tc>
                  <a:txBody>
                    <a:bodyPr/>
                    <a:lstStyle/>
                    <a:p>
                      <a:pPr marL="635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30</a:t>
                      </a:r>
                      <a:r>
                        <a:rPr sz="8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ECTS</a:t>
                      </a:r>
                      <a:r>
                        <a:rPr sz="8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(stay </a:t>
                      </a:r>
                      <a:r>
                        <a:rPr sz="800" spc="-10" dirty="0">
                          <a:latin typeface="Calibri"/>
                          <a:cs typeface="Calibri"/>
                        </a:rPr>
                        <a:t>abroad/internship)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666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606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28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sz="800" spc="-50" dirty="0">
                          <a:latin typeface="Calibri"/>
                          <a:cs typeface="Calibri"/>
                        </a:rPr>
                        <a:t>6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5841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sz="800" spc="-20" dirty="0">
                          <a:latin typeface="Calibri"/>
                          <a:cs typeface="Calibri"/>
                        </a:rPr>
                        <a:t>April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5841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BSc</a:t>
                      </a:r>
                      <a:r>
                        <a:rPr sz="8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10" dirty="0">
                          <a:latin typeface="Calibri"/>
                          <a:cs typeface="Calibri"/>
                        </a:rPr>
                        <a:t>Informatics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DC8EE"/>
                    </a:solidFill>
                  </a:tcPr>
                </a:tc>
                <a:tc>
                  <a:txBody>
                    <a:bodyPr/>
                    <a:lstStyle/>
                    <a:p>
                      <a:pPr marL="635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30</a:t>
                      </a:r>
                      <a:r>
                        <a:rPr sz="8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ECTS</a:t>
                      </a:r>
                      <a:r>
                        <a:rPr sz="8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Students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complete BSc</a:t>
                      </a:r>
                      <a:r>
                        <a:rPr sz="8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10" dirty="0">
                          <a:latin typeface="Calibri"/>
                          <a:cs typeface="Calibri"/>
                        </a:rPr>
                        <a:t>Informatics</a:t>
                      </a:r>
                      <a:r>
                        <a:rPr sz="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in </a:t>
                      </a:r>
                      <a:r>
                        <a:rPr sz="800" spc="-10" dirty="0">
                          <a:latin typeface="Calibri"/>
                          <a:cs typeface="Calibri"/>
                        </a:rPr>
                        <a:t>September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5841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6555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70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800" spc="-50" dirty="0">
                          <a:latin typeface="Calibri"/>
                          <a:cs typeface="Calibri"/>
                        </a:rPr>
                        <a:t>4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spc="-50" dirty="0">
                          <a:latin typeface="Calibri"/>
                          <a:cs typeface="Calibri"/>
                        </a:rPr>
                        <a:t>7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65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spc="-10" dirty="0">
                          <a:latin typeface="Calibri"/>
                          <a:cs typeface="Calibri"/>
                        </a:rPr>
                        <a:t>October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65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BSc/MSc</a:t>
                      </a:r>
                      <a:r>
                        <a:rPr sz="800" spc="-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Informatics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196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512379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23495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For</a:t>
                      </a:r>
                      <a:r>
                        <a:rPr sz="8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regular</a:t>
                      </a:r>
                      <a:r>
                        <a:rPr sz="8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IN.TUM</a:t>
                      </a:r>
                      <a:r>
                        <a:rPr sz="8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10" dirty="0">
                          <a:latin typeface="Calibri"/>
                          <a:cs typeface="Calibri"/>
                        </a:rPr>
                        <a:t>semesters:</a:t>
                      </a:r>
                      <a:endParaRPr sz="800" dirty="0">
                        <a:latin typeface="Calibri"/>
                        <a:cs typeface="Calibri"/>
                      </a:endParaRPr>
                    </a:p>
                    <a:p>
                      <a:pPr marL="635" marR="92075">
                        <a:lnSpc>
                          <a:spcPct val="100000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An</a:t>
                      </a:r>
                      <a:r>
                        <a:rPr sz="8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extra</a:t>
                      </a:r>
                      <a:r>
                        <a:rPr sz="8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semester</a:t>
                      </a:r>
                      <a:r>
                        <a:rPr sz="8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prior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8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dirty="0">
                          <a:latin typeface="Calibri"/>
                          <a:cs typeface="Calibri"/>
                        </a:rPr>
                        <a:t>UQ</a:t>
                      </a:r>
                      <a:r>
                        <a:rPr sz="8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dirty="0">
                          <a:latin typeface="Calibri"/>
                          <a:cs typeface="Calibri"/>
                        </a:rPr>
                        <a:t>double</a:t>
                      </a:r>
                      <a:r>
                        <a:rPr sz="800" b="1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dirty="0">
                          <a:latin typeface="Calibri"/>
                          <a:cs typeface="Calibri"/>
                        </a:rPr>
                        <a:t>degree</a:t>
                      </a:r>
                      <a:r>
                        <a:rPr sz="800" b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dirty="0">
                          <a:latin typeface="Calibri"/>
                          <a:cs typeface="Calibri"/>
                        </a:rPr>
                        <a:t>start</a:t>
                      </a:r>
                      <a:r>
                        <a:rPr sz="8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-25" dirty="0">
                          <a:latin typeface="Calibri"/>
                          <a:cs typeface="Calibri"/>
                        </a:rPr>
                        <a:t>in</a:t>
                      </a:r>
                      <a:r>
                        <a:rPr sz="800" b="1" spc="5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dirty="0">
                          <a:latin typeface="Calibri"/>
                          <a:cs typeface="Calibri"/>
                        </a:rPr>
                        <a:t>February</a:t>
                      </a:r>
                      <a:r>
                        <a:rPr sz="800" b="1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could</a:t>
                      </a:r>
                      <a:r>
                        <a:rPr sz="8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be</a:t>
                      </a:r>
                      <a:r>
                        <a:rPr sz="8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used</a:t>
                      </a:r>
                      <a:r>
                        <a:rPr sz="8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by</a:t>
                      </a:r>
                      <a:r>
                        <a:rPr sz="8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IN.TUM</a:t>
                      </a:r>
                      <a:r>
                        <a:rPr sz="8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students</a:t>
                      </a:r>
                      <a:r>
                        <a:rPr sz="8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to</a:t>
                      </a:r>
                      <a:r>
                        <a:rPr sz="8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either</a:t>
                      </a:r>
                      <a:r>
                        <a:rPr sz="8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25" dirty="0">
                          <a:latin typeface="Calibri"/>
                          <a:cs typeface="Calibri"/>
                        </a:rPr>
                        <a:t>do</a:t>
                      </a:r>
                      <a:r>
                        <a:rPr sz="800" spc="5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an</a:t>
                      </a:r>
                      <a:r>
                        <a:rPr sz="8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internship</a:t>
                      </a:r>
                      <a:r>
                        <a:rPr sz="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or</a:t>
                      </a:r>
                      <a:r>
                        <a:rPr sz="8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go</a:t>
                      </a:r>
                      <a:r>
                        <a:rPr sz="8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abroad</a:t>
                      </a:r>
                      <a:r>
                        <a:rPr sz="8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in</a:t>
                      </a:r>
                      <a:r>
                        <a:rPr sz="8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their</a:t>
                      </a:r>
                      <a:r>
                        <a:rPr sz="8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5th</a:t>
                      </a:r>
                      <a:r>
                        <a:rPr sz="8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semester</a:t>
                      </a:r>
                      <a:r>
                        <a:rPr sz="8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10" dirty="0">
                          <a:latin typeface="Calibri"/>
                          <a:cs typeface="Calibri"/>
                        </a:rPr>
                        <a:t>during</a:t>
                      </a:r>
                      <a:r>
                        <a:rPr sz="800" spc="5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their</a:t>
                      </a:r>
                      <a:r>
                        <a:rPr sz="8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10" dirty="0">
                          <a:latin typeface="Calibri"/>
                          <a:cs typeface="Calibri"/>
                        </a:rPr>
                        <a:t>bachelor’s.</a:t>
                      </a:r>
                      <a:endParaRPr sz="800" dirty="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 marL="635" marR="133985" indent="22860">
                        <a:lnSpc>
                          <a:spcPct val="100000"/>
                        </a:lnSpc>
                      </a:pPr>
                      <a:r>
                        <a:rPr sz="800" b="1" dirty="0">
                          <a:latin typeface="Calibri"/>
                          <a:cs typeface="Calibri"/>
                        </a:rPr>
                        <a:t>60</a:t>
                      </a:r>
                      <a:r>
                        <a:rPr sz="800" b="1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dirty="0">
                          <a:latin typeface="Calibri"/>
                          <a:cs typeface="Calibri"/>
                        </a:rPr>
                        <a:t>ECTS</a:t>
                      </a:r>
                      <a:r>
                        <a:rPr sz="8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[incl. IN2106</a:t>
                      </a:r>
                      <a:r>
                        <a:rPr sz="8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practical</a:t>
                      </a:r>
                      <a:r>
                        <a:rPr sz="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course,</a:t>
                      </a:r>
                      <a:r>
                        <a:rPr sz="8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IN2107</a:t>
                      </a:r>
                      <a:r>
                        <a:rPr sz="8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10" dirty="0">
                          <a:latin typeface="Calibri"/>
                          <a:cs typeface="Calibri"/>
                        </a:rPr>
                        <a:t>seminar,</a:t>
                      </a:r>
                      <a:r>
                        <a:rPr sz="800" spc="5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IN2334</a:t>
                      </a:r>
                      <a:r>
                        <a:rPr sz="8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10" dirty="0">
                          <a:latin typeface="Calibri"/>
                          <a:cs typeface="Calibri"/>
                        </a:rPr>
                        <a:t>Interdisciplinary</a:t>
                      </a:r>
                      <a:r>
                        <a:rPr sz="800" spc="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Project</a:t>
                      </a:r>
                      <a:r>
                        <a:rPr sz="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(IDP),</a:t>
                      </a:r>
                      <a:r>
                        <a:rPr sz="8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theory</a:t>
                      </a:r>
                      <a:r>
                        <a:rPr sz="8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10" dirty="0">
                          <a:latin typeface="Calibri"/>
                          <a:cs typeface="Calibri"/>
                        </a:rPr>
                        <a:t>courses</a:t>
                      </a:r>
                      <a:r>
                        <a:rPr lang="de-DE" sz="800" spc="-10" dirty="0">
                          <a:latin typeface="Calibri"/>
                          <a:cs typeface="Calibri"/>
                        </a:rPr>
                        <a:t>, IN2064 </a:t>
                      </a:r>
                      <a:r>
                        <a:rPr lang="de-DE" sz="800" spc="-10" dirty="0" err="1">
                          <a:latin typeface="Calibri"/>
                          <a:cs typeface="Calibri"/>
                        </a:rPr>
                        <a:t>Machine</a:t>
                      </a:r>
                      <a:r>
                        <a:rPr lang="de-DE" sz="800" spc="-10" dirty="0">
                          <a:latin typeface="Calibri"/>
                          <a:cs typeface="Calibri"/>
                        </a:rPr>
                        <a:t> Learning</a:t>
                      </a:r>
                      <a:r>
                        <a:rPr sz="800" spc="-10" dirty="0">
                          <a:latin typeface="Calibri"/>
                          <a:cs typeface="Calibri"/>
                        </a:rPr>
                        <a:t>]</a:t>
                      </a:r>
                      <a:endParaRPr sz="800" dirty="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 marL="635">
                        <a:lnSpc>
                          <a:spcPts val="89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Complete</a:t>
                      </a:r>
                      <a:r>
                        <a:rPr sz="8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studies</a:t>
                      </a:r>
                      <a:r>
                        <a:rPr sz="8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at</a:t>
                      </a:r>
                      <a:r>
                        <a:rPr sz="8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TUM</a:t>
                      </a:r>
                      <a:r>
                        <a:rPr sz="8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de-DE" sz="800" spc="-40" dirty="0" err="1">
                          <a:latin typeface="Calibri"/>
                          <a:cs typeface="Calibri"/>
                        </a:rPr>
                        <a:t>begin</a:t>
                      </a:r>
                      <a:r>
                        <a:rPr lang="de-DE" sz="800" spc="-40" dirty="0">
                          <a:latin typeface="Calibri"/>
                          <a:cs typeface="Calibri"/>
                        </a:rPr>
                        <a:t>/</a:t>
                      </a:r>
                      <a:r>
                        <a:rPr lang="de-DE" sz="800" spc="-40" dirty="0" err="1">
                          <a:latin typeface="Calibri"/>
                          <a:cs typeface="Calibri"/>
                        </a:rPr>
                        <a:t>mid</a:t>
                      </a:r>
                      <a:r>
                        <a:rPr lang="de-DE" sz="8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8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10" dirty="0">
                          <a:latin typeface="Calibri"/>
                          <a:cs typeface="Calibri"/>
                        </a:rPr>
                        <a:t>February</a:t>
                      </a:r>
                      <a:endParaRPr sz="800" dirty="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782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spc="-50" dirty="0">
                          <a:latin typeface="Calibri"/>
                          <a:cs typeface="Calibri"/>
                        </a:rPr>
                        <a:t>8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spc="-20" dirty="0">
                          <a:latin typeface="Calibri"/>
                          <a:cs typeface="Calibri"/>
                        </a:rPr>
                        <a:t>April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MSc</a:t>
                      </a:r>
                      <a:r>
                        <a:rPr sz="800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Informatics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762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51237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71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8514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spc="-50" dirty="0">
                          <a:latin typeface="Calibri"/>
                          <a:cs typeface="Calibri"/>
                        </a:rPr>
                        <a:t>5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800" spc="-50" dirty="0">
                          <a:latin typeface="Calibri"/>
                          <a:cs typeface="Calibri"/>
                        </a:rPr>
                        <a:t>9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711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endParaRPr lang="de-DE" sz="8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de-DE" sz="800" spc="-20" dirty="0" err="1">
                          <a:latin typeface="Calibri"/>
                          <a:cs typeface="Calibri"/>
                        </a:rPr>
                        <a:t>October</a:t>
                      </a:r>
                      <a:endParaRPr lang="de-DE" sz="800" dirty="0">
                        <a:latin typeface="Calibri"/>
                        <a:cs typeface="Calibri"/>
                      </a:endParaRPr>
                    </a:p>
                  </a:txBody>
                  <a:tcPr marL="0" marR="0" marT="711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MSc</a:t>
                      </a:r>
                      <a:r>
                        <a:rPr sz="800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Informatics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51237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71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416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800" spc="-25" dirty="0">
                          <a:latin typeface="Calibri"/>
                          <a:cs typeface="Calibri"/>
                        </a:rPr>
                        <a:t>10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774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800" b="1" spc="-25" dirty="0">
                          <a:latin typeface="Calibri"/>
                          <a:cs typeface="Calibri"/>
                        </a:rPr>
                        <a:t>Feb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774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Master</a:t>
                      </a:r>
                      <a:r>
                        <a:rPr sz="8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8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Data</a:t>
                      </a:r>
                      <a:r>
                        <a:rPr sz="8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10" dirty="0">
                          <a:latin typeface="Calibri"/>
                          <a:cs typeface="Calibri"/>
                        </a:rPr>
                        <a:t>Science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762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CB86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#8</a:t>
                      </a:r>
                      <a:r>
                        <a:rPr sz="8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units</a:t>
                      </a:r>
                      <a:r>
                        <a:rPr sz="8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Commence</a:t>
                      </a:r>
                      <a:r>
                        <a:rPr sz="8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studies</a:t>
                      </a:r>
                      <a:r>
                        <a:rPr sz="8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at</a:t>
                      </a:r>
                      <a:r>
                        <a:rPr sz="8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UQ</a:t>
                      </a:r>
                      <a:r>
                        <a:rPr sz="8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mid/end</a:t>
                      </a:r>
                      <a:r>
                        <a:rPr sz="8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800" spc="-10" dirty="0">
                          <a:latin typeface="Calibri"/>
                          <a:cs typeface="Calibri"/>
                        </a:rPr>
                        <a:t> February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774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590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spc="-50" dirty="0">
                          <a:latin typeface="Calibri"/>
                          <a:cs typeface="Calibri"/>
                        </a:rPr>
                        <a:t>6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704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800" spc="-25" dirty="0">
                          <a:latin typeface="Calibri"/>
                          <a:cs typeface="Calibri"/>
                        </a:rPr>
                        <a:t>11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533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lang="de-DE" sz="800" b="1" spc="-25" dirty="0" err="1">
                          <a:latin typeface="Calibri"/>
                          <a:cs typeface="Calibri"/>
                        </a:rPr>
                        <a:t>July</a:t>
                      </a:r>
                      <a:endParaRPr sz="800" dirty="0">
                        <a:latin typeface="Calibri"/>
                        <a:cs typeface="Calibri"/>
                      </a:endParaRPr>
                    </a:p>
                  </a:txBody>
                  <a:tcPr marL="0" marR="0" marT="533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Master</a:t>
                      </a:r>
                      <a:r>
                        <a:rPr sz="8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8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Data</a:t>
                      </a:r>
                      <a:r>
                        <a:rPr sz="8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10" dirty="0">
                          <a:latin typeface="Calibri"/>
                          <a:cs typeface="Calibri"/>
                        </a:rPr>
                        <a:t>Science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CB86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#8</a:t>
                      </a:r>
                      <a:r>
                        <a:rPr sz="8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units</a:t>
                      </a:r>
                      <a:r>
                        <a:rPr sz="8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Complete</a:t>
                      </a:r>
                      <a:r>
                        <a:rPr sz="8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studies at</a:t>
                      </a:r>
                      <a:r>
                        <a:rPr sz="8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UQ</a:t>
                      </a:r>
                      <a:r>
                        <a:rPr sz="8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end</a:t>
                      </a:r>
                      <a:r>
                        <a:rPr sz="8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8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10" dirty="0">
                          <a:latin typeface="Calibri"/>
                          <a:cs typeface="Calibri"/>
                        </a:rPr>
                        <a:t>December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533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797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04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sz="800" spc="-25" dirty="0">
                          <a:latin typeface="Calibri"/>
                          <a:cs typeface="Calibri"/>
                        </a:rPr>
                        <a:t>12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793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lang="de-DE" sz="800" spc="-25" dirty="0">
                          <a:latin typeface="Calibri"/>
                          <a:cs typeface="Calibri"/>
                        </a:rPr>
                        <a:t>Jan/</a:t>
                      </a:r>
                      <a:r>
                        <a:rPr sz="800" spc="-25" dirty="0">
                          <a:latin typeface="Calibri"/>
                          <a:cs typeface="Calibri"/>
                        </a:rPr>
                        <a:t>Feb</a:t>
                      </a:r>
                      <a:endParaRPr sz="800" dirty="0">
                        <a:latin typeface="Calibri"/>
                        <a:cs typeface="Calibri"/>
                      </a:endParaRPr>
                    </a:p>
                  </a:txBody>
                  <a:tcPr marL="0" marR="0" marT="793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17525" marR="530225" indent="129539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MSc</a:t>
                      </a:r>
                      <a:r>
                        <a:rPr sz="8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10" dirty="0">
                          <a:latin typeface="Calibri"/>
                          <a:cs typeface="Calibri"/>
                        </a:rPr>
                        <a:t>Informatics</a:t>
                      </a:r>
                      <a:r>
                        <a:rPr sz="800" spc="5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10" dirty="0">
                          <a:latin typeface="Calibri"/>
                          <a:cs typeface="Calibri"/>
                        </a:rPr>
                        <a:t>Thesis/Project</a:t>
                      </a:r>
                      <a:r>
                        <a:rPr sz="800" spc="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20" dirty="0">
                          <a:latin typeface="Calibri"/>
                          <a:cs typeface="Calibri"/>
                        </a:rPr>
                        <a:t>@TUM</a:t>
                      </a:r>
                      <a:r>
                        <a:rPr lang="de-DE" sz="800" spc="-20" dirty="0">
                          <a:latin typeface="Calibri"/>
                          <a:cs typeface="Calibri"/>
                        </a:rPr>
                        <a:t>/UQ</a:t>
                      </a:r>
                      <a:endParaRPr sz="800" dirty="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7AD7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marR="284480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30</a:t>
                      </a:r>
                      <a:r>
                        <a:rPr sz="8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ECTS</a:t>
                      </a:r>
                      <a:r>
                        <a:rPr sz="8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Full</a:t>
                      </a:r>
                      <a:r>
                        <a:rPr sz="8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semester</a:t>
                      </a:r>
                      <a:r>
                        <a:rPr sz="8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thesis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at</a:t>
                      </a:r>
                      <a:r>
                        <a:rPr sz="8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UQ</a:t>
                      </a:r>
                      <a:r>
                        <a:rPr sz="8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until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10" dirty="0">
                          <a:latin typeface="Calibri"/>
                          <a:cs typeface="Calibri"/>
                        </a:rPr>
                        <a:t>July/August</a:t>
                      </a:r>
                      <a:r>
                        <a:rPr sz="800" spc="5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(6</a:t>
                      </a:r>
                      <a:r>
                        <a:rPr sz="8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10" dirty="0">
                          <a:latin typeface="Calibri"/>
                          <a:cs typeface="Calibri"/>
                        </a:rPr>
                        <a:t>months)</a:t>
                      </a:r>
                      <a:endParaRPr sz="800" dirty="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7936" y="966148"/>
            <a:ext cx="8794014" cy="716093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2700" marR="5080">
              <a:lnSpc>
                <a:spcPct val="90000"/>
              </a:lnSpc>
              <a:spcBef>
                <a:spcPts val="400"/>
              </a:spcBef>
            </a:pPr>
            <a:r>
              <a:rPr sz="2400" dirty="0">
                <a:latin typeface="Arial"/>
                <a:cs typeface="Arial"/>
              </a:rPr>
              <a:t>Double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Degree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University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of </a:t>
            </a:r>
            <a:r>
              <a:rPr sz="2400" dirty="0">
                <a:latin typeface="Arial"/>
                <a:cs typeface="Arial"/>
              </a:rPr>
              <a:t>Queensland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–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Master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Data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Science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–</a:t>
            </a:r>
            <a:r>
              <a:rPr sz="2400" spc="-35" dirty="0">
                <a:solidFill>
                  <a:srgbClr val="512379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start</a:t>
            </a:r>
            <a:r>
              <a:rPr sz="2400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in</a:t>
            </a:r>
            <a:r>
              <a:rPr sz="2400" spc="-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FF0000"/>
                </a:solidFill>
                <a:latin typeface="Arial"/>
                <a:cs typeface="Arial"/>
              </a:rPr>
              <a:t>February 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202</a:t>
            </a:r>
            <a:r>
              <a:rPr lang="de-DE" sz="2400" dirty="0">
                <a:solidFill>
                  <a:srgbClr val="FF0000"/>
                </a:solidFill>
                <a:latin typeface="Arial"/>
                <a:cs typeface="Arial"/>
              </a:rPr>
              <a:t>6</a:t>
            </a:r>
            <a:r>
              <a:rPr sz="2400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–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apply in</a:t>
            </a:r>
            <a:r>
              <a:rPr sz="2400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January</a:t>
            </a:r>
            <a:r>
              <a:rPr sz="2400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FF0000"/>
                </a:solidFill>
                <a:latin typeface="Arial"/>
                <a:cs typeface="Arial"/>
              </a:rPr>
              <a:t>202</a:t>
            </a:r>
            <a:r>
              <a:rPr lang="de-DE" sz="2400" spc="-20" dirty="0">
                <a:solidFill>
                  <a:srgbClr val="FF0000"/>
                </a:solidFill>
                <a:latin typeface="Arial"/>
                <a:cs typeface="Arial"/>
              </a:rPr>
              <a:t>5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86334" y="6272580"/>
            <a:ext cx="811212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latin typeface="Arial"/>
                <a:cs typeface="Arial"/>
              </a:rPr>
              <a:t>See</a:t>
            </a:r>
            <a:r>
              <a:rPr sz="1600" spc="5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Program:</a:t>
            </a:r>
            <a:r>
              <a:rPr sz="1600" spc="85" dirty="0">
                <a:latin typeface="Arial"/>
                <a:cs typeface="Arial"/>
              </a:rPr>
              <a:t> </a:t>
            </a:r>
            <a:r>
              <a:rPr sz="1600" u="sng" spc="-20" dirty="0">
                <a:solidFill>
                  <a:srgbClr val="512379"/>
                </a:solidFill>
                <a:uFill>
                  <a:solidFill>
                    <a:srgbClr val="512379"/>
                  </a:solidFill>
                </a:uFill>
                <a:latin typeface="Arial"/>
                <a:cs typeface="Arial"/>
                <a:hlinkClick r:id="rId4"/>
              </a:rPr>
              <a:t>https://my.uq.edu.au/programs-</a:t>
            </a:r>
            <a:r>
              <a:rPr sz="1600" u="sng" spc="-10" dirty="0">
                <a:solidFill>
                  <a:srgbClr val="512379"/>
                </a:solidFill>
                <a:uFill>
                  <a:solidFill>
                    <a:srgbClr val="512379"/>
                  </a:solidFill>
                </a:uFill>
                <a:latin typeface="Arial"/>
                <a:cs typeface="Arial"/>
                <a:hlinkClick r:id="rId4"/>
              </a:rPr>
              <a:t>courses/program_list.html?acad_prog=5660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866263" y="3724909"/>
            <a:ext cx="1406525" cy="866140"/>
          </a:xfrm>
          <a:custGeom>
            <a:avLst/>
            <a:gdLst/>
            <a:ahLst/>
            <a:cxnLst/>
            <a:rect l="l" t="t" r="r" b="b"/>
            <a:pathLst>
              <a:path w="1406525" h="866139">
                <a:moveTo>
                  <a:pt x="170814" y="556132"/>
                </a:moveTo>
                <a:lnTo>
                  <a:pt x="0" y="635762"/>
                </a:lnTo>
                <a:lnTo>
                  <a:pt x="107442" y="866139"/>
                </a:lnTo>
                <a:lnTo>
                  <a:pt x="237456" y="805560"/>
                </a:lnTo>
                <a:lnTo>
                  <a:pt x="135889" y="805560"/>
                </a:lnTo>
                <a:lnTo>
                  <a:pt x="106553" y="742950"/>
                </a:lnTo>
                <a:lnTo>
                  <a:pt x="189854" y="704088"/>
                </a:lnTo>
                <a:lnTo>
                  <a:pt x="88518" y="704088"/>
                </a:lnTo>
                <a:lnTo>
                  <a:pt x="64643" y="653033"/>
                </a:lnTo>
                <a:lnTo>
                  <a:pt x="188975" y="595121"/>
                </a:lnTo>
                <a:lnTo>
                  <a:pt x="170814" y="556132"/>
                </a:lnTo>
                <a:close/>
              </a:path>
              <a:path w="1406525" h="866139">
                <a:moveTo>
                  <a:pt x="264541" y="745616"/>
                </a:moveTo>
                <a:lnTo>
                  <a:pt x="135889" y="805560"/>
                </a:lnTo>
                <a:lnTo>
                  <a:pt x="237456" y="805560"/>
                </a:lnTo>
                <a:lnTo>
                  <a:pt x="282701" y="784478"/>
                </a:lnTo>
                <a:lnTo>
                  <a:pt x="264541" y="745616"/>
                </a:lnTo>
                <a:close/>
              </a:path>
              <a:path w="1406525" h="866139">
                <a:moveTo>
                  <a:pt x="284099" y="580516"/>
                </a:moveTo>
                <a:lnTo>
                  <a:pt x="243078" y="599694"/>
                </a:lnTo>
                <a:lnTo>
                  <a:pt x="320929" y="766571"/>
                </a:lnTo>
                <a:lnTo>
                  <a:pt x="364998" y="745997"/>
                </a:lnTo>
                <a:lnTo>
                  <a:pt x="329819" y="670432"/>
                </a:lnTo>
                <a:lnTo>
                  <a:pt x="324063" y="657606"/>
                </a:lnTo>
                <a:lnTo>
                  <a:pt x="319627" y="646430"/>
                </a:lnTo>
                <a:lnTo>
                  <a:pt x="316745" y="637428"/>
                </a:lnTo>
                <a:lnTo>
                  <a:pt x="315341" y="630427"/>
                </a:lnTo>
                <a:lnTo>
                  <a:pt x="314325" y="622553"/>
                </a:lnTo>
                <a:lnTo>
                  <a:pt x="315745" y="615569"/>
                </a:lnTo>
                <a:lnTo>
                  <a:pt x="315849" y="615060"/>
                </a:lnTo>
                <a:lnTo>
                  <a:pt x="320039" y="607948"/>
                </a:lnTo>
                <a:lnTo>
                  <a:pt x="321739" y="605028"/>
                </a:lnTo>
                <a:lnTo>
                  <a:pt x="295529" y="605028"/>
                </a:lnTo>
                <a:lnTo>
                  <a:pt x="284099" y="580516"/>
                </a:lnTo>
                <a:close/>
              </a:path>
              <a:path w="1406525" h="866139">
                <a:moveTo>
                  <a:pt x="422946" y="588390"/>
                </a:moveTo>
                <a:lnTo>
                  <a:pt x="349504" y="588390"/>
                </a:lnTo>
                <a:lnTo>
                  <a:pt x="355092" y="589407"/>
                </a:lnTo>
                <a:lnTo>
                  <a:pt x="360680" y="590295"/>
                </a:lnTo>
                <a:lnTo>
                  <a:pt x="365632" y="592963"/>
                </a:lnTo>
                <a:lnTo>
                  <a:pt x="389127" y="631063"/>
                </a:lnTo>
                <a:lnTo>
                  <a:pt x="428878" y="716279"/>
                </a:lnTo>
                <a:lnTo>
                  <a:pt x="472948" y="695706"/>
                </a:lnTo>
                <a:lnTo>
                  <a:pt x="424688" y="591946"/>
                </a:lnTo>
                <a:lnTo>
                  <a:pt x="422946" y="588390"/>
                </a:lnTo>
                <a:close/>
              </a:path>
              <a:path w="1406525" h="866139">
                <a:moveTo>
                  <a:pt x="204216" y="650113"/>
                </a:moveTo>
                <a:lnTo>
                  <a:pt x="88518" y="704088"/>
                </a:lnTo>
                <a:lnTo>
                  <a:pt x="189854" y="704088"/>
                </a:lnTo>
                <a:lnTo>
                  <a:pt x="222250" y="688975"/>
                </a:lnTo>
                <a:lnTo>
                  <a:pt x="204216" y="650113"/>
                </a:lnTo>
                <a:close/>
              </a:path>
              <a:path w="1406525" h="866139">
                <a:moveTo>
                  <a:pt x="511891" y="542289"/>
                </a:moveTo>
                <a:lnTo>
                  <a:pt x="457962" y="542289"/>
                </a:lnTo>
                <a:lnTo>
                  <a:pt x="491752" y="614807"/>
                </a:lnTo>
                <a:lnTo>
                  <a:pt x="512317" y="652271"/>
                </a:lnTo>
                <a:lnTo>
                  <a:pt x="533273" y="663956"/>
                </a:lnTo>
                <a:lnTo>
                  <a:pt x="541020" y="663701"/>
                </a:lnTo>
                <a:lnTo>
                  <a:pt x="582072" y="647414"/>
                </a:lnTo>
                <a:lnTo>
                  <a:pt x="596138" y="634745"/>
                </a:lnTo>
                <a:lnTo>
                  <a:pt x="585142" y="616584"/>
                </a:lnTo>
                <a:lnTo>
                  <a:pt x="554863" y="616584"/>
                </a:lnTo>
                <a:lnTo>
                  <a:pt x="549401" y="615569"/>
                </a:lnTo>
                <a:lnTo>
                  <a:pt x="533653" y="588898"/>
                </a:lnTo>
                <a:lnTo>
                  <a:pt x="511891" y="542289"/>
                </a:lnTo>
                <a:close/>
              </a:path>
              <a:path w="1406525" h="866139">
                <a:moveTo>
                  <a:pt x="576452" y="602233"/>
                </a:moveTo>
                <a:lnTo>
                  <a:pt x="569976" y="608710"/>
                </a:lnTo>
                <a:lnTo>
                  <a:pt x="564769" y="612901"/>
                </a:lnTo>
                <a:lnTo>
                  <a:pt x="560577" y="614807"/>
                </a:lnTo>
                <a:lnTo>
                  <a:pt x="557657" y="616203"/>
                </a:lnTo>
                <a:lnTo>
                  <a:pt x="554863" y="616584"/>
                </a:lnTo>
                <a:lnTo>
                  <a:pt x="585142" y="616584"/>
                </a:lnTo>
                <a:lnTo>
                  <a:pt x="576452" y="602233"/>
                </a:lnTo>
                <a:close/>
              </a:path>
              <a:path w="1406525" h="866139">
                <a:moveTo>
                  <a:pt x="568451" y="447928"/>
                </a:moveTo>
                <a:lnTo>
                  <a:pt x="525526" y="467994"/>
                </a:lnTo>
                <a:lnTo>
                  <a:pt x="656209" y="610234"/>
                </a:lnTo>
                <a:lnTo>
                  <a:pt x="698863" y="590295"/>
                </a:lnTo>
                <a:lnTo>
                  <a:pt x="699158" y="590295"/>
                </a:lnTo>
                <a:lnTo>
                  <a:pt x="690540" y="542797"/>
                </a:lnTo>
                <a:lnTo>
                  <a:pt x="650748" y="542797"/>
                </a:lnTo>
                <a:lnTo>
                  <a:pt x="568451" y="447928"/>
                </a:lnTo>
                <a:close/>
              </a:path>
              <a:path w="1406525" h="866139">
                <a:moveTo>
                  <a:pt x="377443" y="543940"/>
                </a:moveTo>
                <a:lnTo>
                  <a:pt x="366522" y="543940"/>
                </a:lnTo>
                <a:lnTo>
                  <a:pt x="359207" y="544536"/>
                </a:lnTo>
                <a:lnTo>
                  <a:pt x="322264" y="560343"/>
                </a:lnTo>
                <a:lnTo>
                  <a:pt x="295529" y="605028"/>
                </a:lnTo>
                <a:lnTo>
                  <a:pt x="321739" y="605028"/>
                </a:lnTo>
                <a:lnTo>
                  <a:pt x="324104" y="600963"/>
                </a:lnTo>
                <a:lnTo>
                  <a:pt x="330073" y="595629"/>
                </a:lnTo>
                <a:lnTo>
                  <a:pt x="343662" y="589279"/>
                </a:lnTo>
                <a:lnTo>
                  <a:pt x="349504" y="588390"/>
                </a:lnTo>
                <a:lnTo>
                  <a:pt x="422946" y="588390"/>
                </a:lnTo>
                <a:lnTo>
                  <a:pt x="420252" y="582892"/>
                </a:lnTo>
                <a:lnTo>
                  <a:pt x="391033" y="548894"/>
                </a:lnTo>
                <a:lnTo>
                  <a:pt x="384429" y="545338"/>
                </a:lnTo>
                <a:lnTo>
                  <a:pt x="377443" y="543940"/>
                </a:lnTo>
                <a:close/>
              </a:path>
              <a:path w="1406525" h="866139">
                <a:moveTo>
                  <a:pt x="728010" y="469772"/>
                </a:moveTo>
                <a:lnTo>
                  <a:pt x="677290" y="469772"/>
                </a:lnTo>
                <a:lnTo>
                  <a:pt x="756158" y="563626"/>
                </a:lnTo>
                <a:lnTo>
                  <a:pt x="798304" y="543940"/>
                </a:lnTo>
                <a:lnTo>
                  <a:pt x="798592" y="543940"/>
                </a:lnTo>
                <a:lnTo>
                  <a:pt x="792604" y="496569"/>
                </a:lnTo>
                <a:lnTo>
                  <a:pt x="749935" y="496569"/>
                </a:lnTo>
                <a:lnTo>
                  <a:pt x="728010" y="469772"/>
                </a:lnTo>
                <a:close/>
              </a:path>
              <a:path w="1406525" h="866139">
                <a:moveTo>
                  <a:pt x="458342" y="427608"/>
                </a:moveTo>
                <a:lnTo>
                  <a:pt x="426085" y="473963"/>
                </a:lnTo>
                <a:lnTo>
                  <a:pt x="441578" y="507110"/>
                </a:lnTo>
                <a:lnTo>
                  <a:pt x="421259" y="516635"/>
                </a:lnTo>
                <a:lnTo>
                  <a:pt x="437769" y="551814"/>
                </a:lnTo>
                <a:lnTo>
                  <a:pt x="457962" y="542289"/>
                </a:lnTo>
                <a:lnTo>
                  <a:pt x="511891" y="542289"/>
                </a:lnTo>
                <a:lnTo>
                  <a:pt x="502285" y="521715"/>
                </a:lnTo>
                <a:lnTo>
                  <a:pt x="532511" y="507619"/>
                </a:lnTo>
                <a:lnTo>
                  <a:pt x="522616" y="486537"/>
                </a:lnTo>
                <a:lnTo>
                  <a:pt x="485901" y="486537"/>
                </a:lnTo>
                <a:lnTo>
                  <a:pt x="458342" y="427608"/>
                </a:lnTo>
                <a:close/>
              </a:path>
              <a:path w="1406525" h="866139">
                <a:moveTo>
                  <a:pt x="671067" y="400176"/>
                </a:moveTo>
                <a:lnTo>
                  <a:pt x="628523" y="419988"/>
                </a:lnTo>
                <a:lnTo>
                  <a:pt x="650656" y="542289"/>
                </a:lnTo>
                <a:lnTo>
                  <a:pt x="650748" y="542797"/>
                </a:lnTo>
                <a:lnTo>
                  <a:pt x="690540" y="542797"/>
                </a:lnTo>
                <a:lnTo>
                  <a:pt x="677290" y="469772"/>
                </a:lnTo>
                <a:lnTo>
                  <a:pt x="728010" y="469772"/>
                </a:lnTo>
                <a:lnTo>
                  <a:pt x="671067" y="400176"/>
                </a:lnTo>
                <a:close/>
              </a:path>
              <a:path w="1406525" h="866139">
                <a:moveTo>
                  <a:pt x="774319" y="351916"/>
                </a:moveTo>
                <a:lnTo>
                  <a:pt x="730758" y="372237"/>
                </a:lnTo>
                <a:lnTo>
                  <a:pt x="749935" y="496569"/>
                </a:lnTo>
                <a:lnTo>
                  <a:pt x="792604" y="496569"/>
                </a:lnTo>
                <a:lnTo>
                  <a:pt x="774319" y="351916"/>
                </a:lnTo>
                <a:close/>
              </a:path>
              <a:path w="1406525" h="866139">
                <a:moveTo>
                  <a:pt x="840486" y="321182"/>
                </a:moveTo>
                <a:lnTo>
                  <a:pt x="796289" y="341756"/>
                </a:lnTo>
                <a:lnTo>
                  <a:pt x="845506" y="447166"/>
                </a:lnTo>
                <a:lnTo>
                  <a:pt x="868807" y="481456"/>
                </a:lnTo>
                <a:lnTo>
                  <a:pt x="889937" y="492077"/>
                </a:lnTo>
                <a:lnTo>
                  <a:pt x="890255" y="492077"/>
                </a:lnTo>
                <a:lnTo>
                  <a:pt x="897917" y="493162"/>
                </a:lnTo>
                <a:lnTo>
                  <a:pt x="906146" y="493162"/>
                </a:lnTo>
                <a:lnTo>
                  <a:pt x="914542" y="492077"/>
                </a:lnTo>
                <a:lnTo>
                  <a:pt x="953152" y="471070"/>
                </a:lnTo>
                <a:lnTo>
                  <a:pt x="968001" y="449325"/>
                </a:lnTo>
                <a:lnTo>
                  <a:pt x="919226" y="449325"/>
                </a:lnTo>
                <a:lnTo>
                  <a:pt x="914145" y="448309"/>
                </a:lnTo>
                <a:lnTo>
                  <a:pt x="883794" y="413601"/>
                </a:lnTo>
                <a:lnTo>
                  <a:pt x="876173" y="397763"/>
                </a:lnTo>
                <a:lnTo>
                  <a:pt x="840486" y="321182"/>
                </a:lnTo>
                <a:close/>
              </a:path>
              <a:path w="1406525" h="866139">
                <a:moveTo>
                  <a:pt x="516000" y="472439"/>
                </a:moveTo>
                <a:lnTo>
                  <a:pt x="485901" y="486537"/>
                </a:lnTo>
                <a:lnTo>
                  <a:pt x="522616" y="486537"/>
                </a:lnTo>
                <a:lnTo>
                  <a:pt x="516000" y="472439"/>
                </a:lnTo>
                <a:close/>
              </a:path>
              <a:path w="1406525" h="866139">
                <a:moveTo>
                  <a:pt x="1023180" y="431926"/>
                </a:moveTo>
                <a:lnTo>
                  <a:pt x="973327" y="431926"/>
                </a:lnTo>
                <a:lnTo>
                  <a:pt x="984762" y="456680"/>
                </a:lnTo>
                <a:lnTo>
                  <a:pt x="984885" y="456945"/>
                </a:lnTo>
                <a:lnTo>
                  <a:pt x="1025906" y="437769"/>
                </a:lnTo>
                <a:lnTo>
                  <a:pt x="1023180" y="431926"/>
                </a:lnTo>
                <a:close/>
              </a:path>
              <a:path w="1406525" h="866139">
                <a:moveTo>
                  <a:pt x="948054" y="270890"/>
                </a:moveTo>
                <a:lnTo>
                  <a:pt x="903986" y="291464"/>
                </a:lnTo>
                <a:lnTo>
                  <a:pt x="936751" y="361950"/>
                </a:lnTo>
                <a:lnTo>
                  <a:pt x="944137" y="378285"/>
                </a:lnTo>
                <a:lnTo>
                  <a:pt x="949547" y="391477"/>
                </a:lnTo>
                <a:lnTo>
                  <a:pt x="953004" y="401526"/>
                </a:lnTo>
                <a:lnTo>
                  <a:pt x="954532" y="408431"/>
                </a:lnTo>
                <a:lnTo>
                  <a:pt x="955166" y="415670"/>
                </a:lnTo>
                <a:lnTo>
                  <a:pt x="953388" y="422656"/>
                </a:lnTo>
                <a:lnTo>
                  <a:pt x="919226" y="449325"/>
                </a:lnTo>
                <a:lnTo>
                  <a:pt x="968001" y="449325"/>
                </a:lnTo>
                <a:lnTo>
                  <a:pt x="968263" y="448818"/>
                </a:lnTo>
                <a:lnTo>
                  <a:pt x="971301" y="440574"/>
                </a:lnTo>
                <a:lnTo>
                  <a:pt x="973327" y="431926"/>
                </a:lnTo>
                <a:lnTo>
                  <a:pt x="1023180" y="431926"/>
                </a:lnTo>
                <a:lnTo>
                  <a:pt x="948054" y="270890"/>
                </a:lnTo>
                <a:close/>
              </a:path>
              <a:path w="1406525" h="866139">
                <a:moveTo>
                  <a:pt x="1032510" y="231520"/>
                </a:moveTo>
                <a:lnTo>
                  <a:pt x="991488" y="250697"/>
                </a:lnTo>
                <a:lnTo>
                  <a:pt x="1069339" y="417575"/>
                </a:lnTo>
                <a:lnTo>
                  <a:pt x="1113536" y="397001"/>
                </a:lnTo>
                <a:lnTo>
                  <a:pt x="1089406" y="345439"/>
                </a:lnTo>
                <a:lnTo>
                  <a:pt x="1080573" y="325893"/>
                </a:lnTo>
                <a:lnTo>
                  <a:pt x="1073896" y="309752"/>
                </a:lnTo>
                <a:lnTo>
                  <a:pt x="1069385" y="297041"/>
                </a:lnTo>
                <a:lnTo>
                  <a:pt x="1067053" y="287781"/>
                </a:lnTo>
                <a:lnTo>
                  <a:pt x="1065402" y="277748"/>
                </a:lnTo>
                <a:lnTo>
                  <a:pt x="1065852" y="270890"/>
                </a:lnTo>
                <a:lnTo>
                  <a:pt x="1065911" y="270001"/>
                </a:lnTo>
                <a:lnTo>
                  <a:pt x="1068577" y="264540"/>
                </a:lnTo>
                <a:lnTo>
                  <a:pt x="1071245" y="259206"/>
                </a:lnTo>
                <a:lnTo>
                  <a:pt x="1075420" y="255269"/>
                </a:lnTo>
                <a:lnTo>
                  <a:pt x="1043559" y="255269"/>
                </a:lnTo>
                <a:lnTo>
                  <a:pt x="1032510" y="231520"/>
                </a:lnTo>
                <a:close/>
              </a:path>
              <a:path w="1406525" h="866139">
                <a:moveTo>
                  <a:pt x="1194250" y="223519"/>
                </a:moveTo>
                <a:lnTo>
                  <a:pt x="1140460" y="223519"/>
                </a:lnTo>
                <a:lnTo>
                  <a:pt x="1202054" y="355726"/>
                </a:lnTo>
                <a:lnTo>
                  <a:pt x="1246251" y="335025"/>
                </a:lnTo>
                <a:lnTo>
                  <a:pt x="1194250" y="223519"/>
                </a:lnTo>
                <a:close/>
              </a:path>
              <a:path w="1406525" h="866139">
                <a:moveTo>
                  <a:pt x="1095129" y="204551"/>
                </a:moveTo>
                <a:lnTo>
                  <a:pt x="1092025" y="204551"/>
                </a:lnTo>
                <a:lnTo>
                  <a:pt x="1084564" y="205216"/>
                </a:lnTo>
                <a:lnTo>
                  <a:pt x="1049434" y="229713"/>
                </a:lnTo>
                <a:lnTo>
                  <a:pt x="1043597" y="255015"/>
                </a:lnTo>
                <a:lnTo>
                  <a:pt x="1043559" y="255269"/>
                </a:lnTo>
                <a:lnTo>
                  <a:pt x="1075420" y="255269"/>
                </a:lnTo>
                <a:lnTo>
                  <a:pt x="1075689" y="255015"/>
                </a:lnTo>
                <a:lnTo>
                  <a:pt x="1081913" y="252221"/>
                </a:lnTo>
                <a:lnTo>
                  <a:pt x="1088263" y="249173"/>
                </a:lnTo>
                <a:lnTo>
                  <a:pt x="1096390" y="248412"/>
                </a:lnTo>
                <a:lnTo>
                  <a:pt x="1105920" y="248412"/>
                </a:lnTo>
                <a:lnTo>
                  <a:pt x="1101760" y="205216"/>
                </a:lnTo>
                <a:lnTo>
                  <a:pt x="1101725" y="204855"/>
                </a:lnTo>
                <a:lnTo>
                  <a:pt x="1103063" y="204855"/>
                </a:lnTo>
                <a:lnTo>
                  <a:pt x="1095129" y="204551"/>
                </a:lnTo>
                <a:close/>
              </a:path>
              <a:path w="1406525" h="866139">
                <a:moveTo>
                  <a:pt x="1105920" y="248412"/>
                </a:moveTo>
                <a:lnTo>
                  <a:pt x="1096390" y="248412"/>
                </a:lnTo>
                <a:lnTo>
                  <a:pt x="1106042" y="249681"/>
                </a:lnTo>
                <a:lnTo>
                  <a:pt x="1105920" y="248412"/>
                </a:lnTo>
                <a:close/>
              </a:path>
              <a:path w="1406525" h="866139">
                <a:moveTo>
                  <a:pt x="1183766" y="85851"/>
                </a:moveTo>
                <a:lnTo>
                  <a:pt x="1144270" y="97408"/>
                </a:lnTo>
                <a:lnTo>
                  <a:pt x="1112934" y="124209"/>
                </a:lnTo>
                <a:lnTo>
                  <a:pt x="1108275" y="141604"/>
                </a:lnTo>
                <a:lnTo>
                  <a:pt x="1108202" y="142747"/>
                </a:lnTo>
                <a:lnTo>
                  <a:pt x="1124203" y="188848"/>
                </a:lnTo>
                <a:lnTo>
                  <a:pt x="1099692" y="200278"/>
                </a:lnTo>
                <a:lnTo>
                  <a:pt x="1115949" y="234950"/>
                </a:lnTo>
                <a:lnTo>
                  <a:pt x="1140460" y="223519"/>
                </a:lnTo>
                <a:lnTo>
                  <a:pt x="1194250" y="223519"/>
                </a:lnTo>
                <a:lnTo>
                  <a:pt x="1184656" y="202945"/>
                </a:lnTo>
                <a:lnTo>
                  <a:pt x="1217676" y="187578"/>
                </a:lnTo>
                <a:lnTo>
                  <a:pt x="1208598" y="168147"/>
                </a:lnTo>
                <a:lnTo>
                  <a:pt x="1168400" y="168147"/>
                </a:lnTo>
                <a:lnTo>
                  <a:pt x="1162939" y="156463"/>
                </a:lnTo>
                <a:lnTo>
                  <a:pt x="1159002" y="147954"/>
                </a:lnTo>
                <a:lnTo>
                  <a:pt x="1157732" y="141604"/>
                </a:lnTo>
                <a:lnTo>
                  <a:pt x="1159128" y="137287"/>
                </a:lnTo>
                <a:lnTo>
                  <a:pt x="1160399" y="132969"/>
                </a:lnTo>
                <a:lnTo>
                  <a:pt x="1164336" y="129412"/>
                </a:lnTo>
                <a:lnTo>
                  <a:pt x="1177163" y="123316"/>
                </a:lnTo>
                <a:lnTo>
                  <a:pt x="1184402" y="121031"/>
                </a:lnTo>
                <a:lnTo>
                  <a:pt x="1192149" y="119379"/>
                </a:lnTo>
                <a:lnTo>
                  <a:pt x="1183766" y="85851"/>
                </a:lnTo>
                <a:close/>
              </a:path>
              <a:path w="1406525" h="866139">
                <a:moveTo>
                  <a:pt x="1201420" y="152781"/>
                </a:moveTo>
                <a:lnTo>
                  <a:pt x="1168400" y="168147"/>
                </a:lnTo>
                <a:lnTo>
                  <a:pt x="1208598" y="168147"/>
                </a:lnTo>
                <a:lnTo>
                  <a:pt x="1201420" y="152781"/>
                </a:lnTo>
                <a:close/>
              </a:path>
              <a:path w="1406525" h="866139">
                <a:moveTo>
                  <a:pt x="1353185" y="0"/>
                </a:moveTo>
                <a:lnTo>
                  <a:pt x="1320038" y="15493"/>
                </a:lnTo>
                <a:lnTo>
                  <a:pt x="1374013" y="280288"/>
                </a:lnTo>
                <a:lnTo>
                  <a:pt x="1406525" y="265048"/>
                </a:lnTo>
                <a:lnTo>
                  <a:pt x="135318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334383" y="3358260"/>
            <a:ext cx="831215" cy="548640"/>
          </a:xfrm>
          <a:custGeom>
            <a:avLst/>
            <a:gdLst/>
            <a:ahLst/>
            <a:cxnLst/>
            <a:rect l="l" t="t" r="r" b="b"/>
            <a:pathLst>
              <a:path w="831214" h="548639">
                <a:moveTo>
                  <a:pt x="142313" y="261153"/>
                </a:moveTo>
                <a:lnTo>
                  <a:pt x="98627" y="272129"/>
                </a:lnTo>
                <a:lnTo>
                  <a:pt x="0" y="317881"/>
                </a:lnTo>
                <a:lnTo>
                  <a:pt x="107441" y="548258"/>
                </a:lnTo>
                <a:lnTo>
                  <a:pt x="194944" y="507364"/>
                </a:lnTo>
                <a:lnTo>
                  <a:pt x="228512" y="487680"/>
                </a:lnTo>
                <a:lnTo>
                  <a:pt x="135762" y="487680"/>
                </a:lnTo>
                <a:lnTo>
                  <a:pt x="64642" y="335152"/>
                </a:lnTo>
                <a:lnTo>
                  <a:pt x="109585" y="314801"/>
                </a:lnTo>
                <a:lnTo>
                  <a:pt x="138620" y="308324"/>
                </a:lnTo>
                <a:lnTo>
                  <a:pt x="226441" y="308324"/>
                </a:lnTo>
                <a:lnTo>
                  <a:pt x="223648" y="304377"/>
                </a:lnTo>
                <a:lnTo>
                  <a:pt x="186184" y="272129"/>
                </a:lnTo>
                <a:lnTo>
                  <a:pt x="153590" y="261667"/>
                </a:lnTo>
                <a:lnTo>
                  <a:pt x="142313" y="261153"/>
                </a:lnTo>
                <a:close/>
              </a:path>
              <a:path w="831214" h="548639">
                <a:moveTo>
                  <a:pt x="226441" y="308324"/>
                </a:moveTo>
                <a:lnTo>
                  <a:pt x="138620" y="308324"/>
                </a:lnTo>
                <a:lnTo>
                  <a:pt x="145145" y="308967"/>
                </a:lnTo>
                <a:lnTo>
                  <a:pt x="151383" y="310514"/>
                </a:lnTo>
                <a:lnTo>
                  <a:pt x="186594" y="342471"/>
                </a:lnTo>
                <a:lnTo>
                  <a:pt x="204400" y="378291"/>
                </a:lnTo>
                <a:lnTo>
                  <a:pt x="214552" y="418339"/>
                </a:lnTo>
                <a:lnTo>
                  <a:pt x="214518" y="425783"/>
                </a:lnTo>
                <a:lnTo>
                  <a:pt x="193063" y="459495"/>
                </a:lnTo>
                <a:lnTo>
                  <a:pt x="135762" y="487680"/>
                </a:lnTo>
                <a:lnTo>
                  <a:pt x="228512" y="487680"/>
                </a:lnTo>
                <a:lnTo>
                  <a:pt x="253934" y="458323"/>
                </a:lnTo>
                <a:lnTo>
                  <a:pt x="264437" y="411702"/>
                </a:lnTo>
                <a:lnTo>
                  <a:pt x="263651" y="397509"/>
                </a:lnTo>
                <a:lnTo>
                  <a:pt x="253757" y="359094"/>
                </a:lnTo>
                <a:lnTo>
                  <a:pt x="232044" y="316245"/>
                </a:lnTo>
                <a:lnTo>
                  <a:pt x="226441" y="308324"/>
                </a:lnTo>
                <a:close/>
              </a:path>
              <a:path w="831214" h="548639">
                <a:moveTo>
                  <a:pt x="300608" y="254888"/>
                </a:moveTo>
                <a:lnTo>
                  <a:pt x="259587" y="274065"/>
                </a:lnTo>
                <a:lnTo>
                  <a:pt x="337438" y="440944"/>
                </a:lnTo>
                <a:lnTo>
                  <a:pt x="381507" y="420369"/>
                </a:lnTo>
                <a:lnTo>
                  <a:pt x="357504" y="368807"/>
                </a:lnTo>
                <a:lnTo>
                  <a:pt x="348672" y="349208"/>
                </a:lnTo>
                <a:lnTo>
                  <a:pt x="341995" y="333073"/>
                </a:lnTo>
                <a:lnTo>
                  <a:pt x="337484" y="320391"/>
                </a:lnTo>
                <a:lnTo>
                  <a:pt x="335263" y="311586"/>
                </a:lnTo>
                <a:lnTo>
                  <a:pt x="335152" y="311150"/>
                </a:lnTo>
                <a:lnTo>
                  <a:pt x="333375" y="301116"/>
                </a:lnTo>
                <a:lnTo>
                  <a:pt x="333824" y="294258"/>
                </a:lnTo>
                <a:lnTo>
                  <a:pt x="333882" y="293369"/>
                </a:lnTo>
                <a:lnTo>
                  <a:pt x="336676" y="287908"/>
                </a:lnTo>
                <a:lnTo>
                  <a:pt x="339343" y="282575"/>
                </a:lnTo>
                <a:lnTo>
                  <a:pt x="343519" y="278638"/>
                </a:lnTo>
                <a:lnTo>
                  <a:pt x="311657" y="278638"/>
                </a:lnTo>
                <a:lnTo>
                  <a:pt x="300608" y="254888"/>
                </a:lnTo>
                <a:close/>
              </a:path>
              <a:path w="831214" h="548639">
                <a:moveTo>
                  <a:pt x="361057" y="227836"/>
                </a:moveTo>
                <a:lnTo>
                  <a:pt x="324230" y="241553"/>
                </a:lnTo>
                <a:lnTo>
                  <a:pt x="311731" y="278161"/>
                </a:lnTo>
                <a:lnTo>
                  <a:pt x="311657" y="278638"/>
                </a:lnTo>
                <a:lnTo>
                  <a:pt x="343519" y="278638"/>
                </a:lnTo>
                <a:lnTo>
                  <a:pt x="343788" y="278383"/>
                </a:lnTo>
                <a:lnTo>
                  <a:pt x="356362" y="272541"/>
                </a:lnTo>
                <a:lnTo>
                  <a:pt x="364363" y="271780"/>
                </a:lnTo>
                <a:lnTo>
                  <a:pt x="374019" y="271780"/>
                </a:lnTo>
                <a:lnTo>
                  <a:pt x="369859" y="228584"/>
                </a:lnTo>
                <a:lnTo>
                  <a:pt x="369824" y="228218"/>
                </a:lnTo>
                <a:lnTo>
                  <a:pt x="361057" y="227836"/>
                </a:lnTo>
                <a:close/>
              </a:path>
              <a:path w="831214" h="548639">
                <a:moveTo>
                  <a:pt x="374019" y="271780"/>
                </a:moveTo>
                <a:lnTo>
                  <a:pt x="364363" y="271780"/>
                </a:lnTo>
                <a:lnTo>
                  <a:pt x="374141" y="273050"/>
                </a:lnTo>
                <a:lnTo>
                  <a:pt x="374019" y="271780"/>
                </a:lnTo>
                <a:close/>
              </a:path>
              <a:path w="831214" h="548639">
                <a:moveTo>
                  <a:pt x="549528" y="209413"/>
                </a:moveTo>
                <a:lnTo>
                  <a:pt x="484528" y="209413"/>
                </a:lnTo>
                <a:lnTo>
                  <a:pt x="490064" y="210137"/>
                </a:lnTo>
                <a:lnTo>
                  <a:pt x="489738" y="210137"/>
                </a:lnTo>
                <a:lnTo>
                  <a:pt x="495300" y="211709"/>
                </a:lnTo>
                <a:lnTo>
                  <a:pt x="500252" y="216788"/>
                </a:lnTo>
                <a:lnTo>
                  <a:pt x="504011" y="224789"/>
                </a:lnTo>
                <a:lnTo>
                  <a:pt x="506221" y="229615"/>
                </a:lnTo>
                <a:lnTo>
                  <a:pt x="500290" y="235545"/>
                </a:lnTo>
                <a:lnTo>
                  <a:pt x="492013" y="242665"/>
                </a:lnTo>
                <a:lnTo>
                  <a:pt x="481379" y="250975"/>
                </a:lnTo>
                <a:lnTo>
                  <a:pt x="468375" y="260476"/>
                </a:lnTo>
                <a:lnTo>
                  <a:pt x="458688" y="267787"/>
                </a:lnTo>
                <a:lnTo>
                  <a:pt x="430625" y="299370"/>
                </a:lnTo>
                <a:lnTo>
                  <a:pt x="426917" y="320801"/>
                </a:lnTo>
                <a:lnTo>
                  <a:pt x="427525" y="326644"/>
                </a:lnTo>
                <a:lnTo>
                  <a:pt x="453467" y="365287"/>
                </a:lnTo>
                <a:lnTo>
                  <a:pt x="474374" y="372030"/>
                </a:lnTo>
                <a:lnTo>
                  <a:pt x="485649" y="372030"/>
                </a:lnTo>
                <a:lnTo>
                  <a:pt x="524097" y="356790"/>
                </a:lnTo>
                <a:lnTo>
                  <a:pt x="546117" y="331343"/>
                </a:lnTo>
                <a:lnTo>
                  <a:pt x="495172" y="331343"/>
                </a:lnTo>
                <a:lnTo>
                  <a:pt x="488568" y="328930"/>
                </a:lnTo>
                <a:lnTo>
                  <a:pt x="481838" y="326644"/>
                </a:lnTo>
                <a:lnTo>
                  <a:pt x="477012" y="322325"/>
                </a:lnTo>
                <a:lnTo>
                  <a:pt x="471169" y="309880"/>
                </a:lnTo>
                <a:lnTo>
                  <a:pt x="471476" y="305970"/>
                </a:lnTo>
                <a:lnTo>
                  <a:pt x="471585" y="304577"/>
                </a:lnTo>
                <a:lnTo>
                  <a:pt x="471677" y="303402"/>
                </a:lnTo>
                <a:lnTo>
                  <a:pt x="503628" y="271766"/>
                </a:lnTo>
                <a:lnTo>
                  <a:pt x="510143" y="266588"/>
                </a:lnTo>
                <a:lnTo>
                  <a:pt x="515491" y="262102"/>
                </a:lnTo>
                <a:lnTo>
                  <a:pt x="519683" y="258318"/>
                </a:lnTo>
                <a:lnTo>
                  <a:pt x="571983" y="258318"/>
                </a:lnTo>
                <a:lnTo>
                  <a:pt x="550915" y="212218"/>
                </a:lnTo>
                <a:lnTo>
                  <a:pt x="549528" y="209413"/>
                </a:lnTo>
                <a:close/>
              </a:path>
              <a:path w="831214" h="548639">
                <a:moveTo>
                  <a:pt x="599605" y="318643"/>
                </a:moveTo>
                <a:lnTo>
                  <a:pt x="552068" y="318643"/>
                </a:lnTo>
                <a:lnTo>
                  <a:pt x="552703" y="319405"/>
                </a:lnTo>
                <a:lnTo>
                  <a:pt x="554101" y="320801"/>
                </a:lnTo>
                <a:lnTo>
                  <a:pt x="556005" y="323088"/>
                </a:lnTo>
                <a:lnTo>
                  <a:pt x="560324" y="328168"/>
                </a:lnTo>
                <a:lnTo>
                  <a:pt x="563752" y="331850"/>
                </a:lnTo>
                <a:lnTo>
                  <a:pt x="566361" y="334198"/>
                </a:lnTo>
                <a:lnTo>
                  <a:pt x="566160" y="334198"/>
                </a:lnTo>
                <a:lnTo>
                  <a:pt x="599605" y="318643"/>
                </a:lnTo>
                <a:close/>
              </a:path>
              <a:path w="831214" h="548639">
                <a:moveTo>
                  <a:pt x="571983" y="258318"/>
                </a:moveTo>
                <a:lnTo>
                  <a:pt x="519683" y="258318"/>
                </a:lnTo>
                <a:lnTo>
                  <a:pt x="523747" y="267207"/>
                </a:lnTo>
                <a:lnTo>
                  <a:pt x="528641" y="277621"/>
                </a:lnTo>
                <a:lnTo>
                  <a:pt x="531494" y="285241"/>
                </a:lnTo>
                <a:lnTo>
                  <a:pt x="532139" y="289619"/>
                </a:lnTo>
                <a:lnTo>
                  <a:pt x="533006" y="295147"/>
                </a:lnTo>
                <a:lnTo>
                  <a:pt x="533046" y="296544"/>
                </a:lnTo>
                <a:lnTo>
                  <a:pt x="509269" y="327532"/>
                </a:lnTo>
                <a:lnTo>
                  <a:pt x="495172" y="331343"/>
                </a:lnTo>
                <a:lnTo>
                  <a:pt x="546117" y="331343"/>
                </a:lnTo>
                <a:lnTo>
                  <a:pt x="548622" y="326644"/>
                </a:lnTo>
                <a:lnTo>
                  <a:pt x="552068" y="318643"/>
                </a:lnTo>
                <a:lnTo>
                  <a:pt x="599605" y="318643"/>
                </a:lnTo>
                <a:lnTo>
                  <a:pt x="609980" y="313816"/>
                </a:lnTo>
                <a:lnTo>
                  <a:pt x="604549" y="309221"/>
                </a:lnTo>
                <a:lnTo>
                  <a:pt x="599678" y="304577"/>
                </a:lnTo>
                <a:lnTo>
                  <a:pt x="595354" y="299886"/>
                </a:lnTo>
                <a:lnTo>
                  <a:pt x="591667" y="295275"/>
                </a:lnTo>
                <a:lnTo>
                  <a:pt x="591565" y="295147"/>
                </a:lnTo>
                <a:lnTo>
                  <a:pt x="587904" y="289619"/>
                </a:lnTo>
                <a:lnTo>
                  <a:pt x="583803" y="282543"/>
                </a:lnTo>
                <a:lnTo>
                  <a:pt x="579296" y="273895"/>
                </a:lnTo>
                <a:lnTo>
                  <a:pt x="574420" y="263651"/>
                </a:lnTo>
                <a:lnTo>
                  <a:pt x="571983" y="258318"/>
                </a:lnTo>
                <a:close/>
              </a:path>
              <a:path w="831214" h="548639">
                <a:moveTo>
                  <a:pt x="641800" y="163194"/>
                </a:moveTo>
                <a:lnTo>
                  <a:pt x="588137" y="163194"/>
                </a:lnTo>
                <a:lnTo>
                  <a:pt x="649672" y="295147"/>
                </a:lnTo>
                <a:lnTo>
                  <a:pt x="649731" y="295275"/>
                </a:lnTo>
                <a:lnTo>
                  <a:pt x="693801" y="274700"/>
                </a:lnTo>
                <a:lnTo>
                  <a:pt x="641800" y="163194"/>
                </a:lnTo>
                <a:close/>
              </a:path>
              <a:path w="831214" h="548639">
                <a:moveTo>
                  <a:pt x="497839" y="166877"/>
                </a:moveTo>
                <a:lnTo>
                  <a:pt x="450404" y="180441"/>
                </a:lnTo>
                <a:lnTo>
                  <a:pt x="413894" y="205503"/>
                </a:lnTo>
                <a:lnTo>
                  <a:pt x="399979" y="235545"/>
                </a:lnTo>
                <a:lnTo>
                  <a:pt x="399910" y="235838"/>
                </a:lnTo>
                <a:lnTo>
                  <a:pt x="399811" y="236474"/>
                </a:lnTo>
                <a:lnTo>
                  <a:pt x="399141" y="248352"/>
                </a:lnTo>
                <a:lnTo>
                  <a:pt x="400331" y="260476"/>
                </a:lnTo>
                <a:lnTo>
                  <a:pt x="400430" y="261493"/>
                </a:lnTo>
                <a:lnTo>
                  <a:pt x="443864" y="250062"/>
                </a:lnTo>
                <a:lnTo>
                  <a:pt x="442975" y="241046"/>
                </a:lnTo>
                <a:lnTo>
                  <a:pt x="443991" y="233934"/>
                </a:lnTo>
                <a:lnTo>
                  <a:pt x="447039" y="228853"/>
                </a:lnTo>
                <a:lnTo>
                  <a:pt x="449961" y="223647"/>
                </a:lnTo>
                <a:lnTo>
                  <a:pt x="455294" y="219328"/>
                </a:lnTo>
                <a:lnTo>
                  <a:pt x="463168" y="215646"/>
                </a:lnTo>
                <a:lnTo>
                  <a:pt x="471384" y="212218"/>
                </a:lnTo>
                <a:lnTo>
                  <a:pt x="478504" y="210137"/>
                </a:lnTo>
                <a:lnTo>
                  <a:pt x="484528" y="209413"/>
                </a:lnTo>
                <a:lnTo>
                  <a:pt x="549528" y="209413"/>
                </a:lnTo>
                <a:lnTo>
                  <a:pt x="544276" y="198868"/>
                </a:lnTo>
                <a:lnTo>
                  <a:pt x="513857" y="169052"/>
                </a:lnTo>
                <a:lnTo>
                  <a:pt x="506271" y="167471"/>
                </a:lnTo>
                <a:lnTo>
                  <a:pt x="497839" y="166877"/>
                </a:lnTo>
                <a:close/>
              </a:path>
              <a:path w="831214" h="548639">
                <a:moveTo>
                  <a:pt x="746841" y="114808"/>
                </a:moveTo>
                <a:lnTo>
                  <a:pt x="692912" y="114808"/>
                </a:lnTo>
                <a:lnTo>
                  <a:pt x="727061" y="188087"/>
                </a:lnTo>
                <a:lnTo>
                  <a:pt x="747267" y="224789"/>
                </a:lnTo>
                <a:lnTo>
                  <a:pt x="768222" y="236474"/>
                </a:lnTo>
                <a:lnTo>
                  <a:pt x="775842" y="236219"/>
                </a:lnTo>
                <a:lnTo>
                  <a:pt x="816959" y="219932"/>
                </a:lnTo>
                <a:lnTo>
                  <a:pt x="831088" y="207263"/>
                </a:lnTo>
                <a:lnTo>
                  <a:pt x="820021" y="189102"/>
                </a:lnTo>
                <a:lnTo>
                  <a:pt x="789813" y="189102"/>
                </a:lnTo>
                <a:lnTo>
                  <a:pt x="784351" y="188087"/>
                </a:lnTo>
                <a:lnTo>
                  <a:pt x="768603" y="161416"/>
                </a:lnTo>
                <a:lnTo>
                  <a:pt x="746841" y="114808"/>
                </a:lnTo>
                <a:close/>
              </a:path>
              <a:path w="831214" h="548639">
                <a:moveTo>
                  <a:pt x="811276" y="174751"/>
                </a:moveTo>
                <a:lnTo>
                  <a:pt x="804926" y="181228"/>
                </a:lnTo>
                <a:lnTo>
                  <a:pt x="799591" y="185419"/>
                </a:lnTo>
                <a:lnTo>
                  <a:pt x="792606" y="188722"/>
                </a:lnTo>
                <a:lnTo>
                  <a:pt x="789813" y="189102"/>
                </a:lnTo>
                <a:lnTo>
                  <a:pt x="820021" y="189102"/>
                </a:lnTo>
                <a:lnTo>
                  <a:pt x="811276" y="174751"/>
                </a:lnTo>
                <a:close/>
              </a:path>
              <a:path w="831214" h="548639">
                <a:moveTo>
                  <a:pt x="631443" y="25526"/>
                </a:moveTo>
                <a:lnTo>
                  <a:pt x="591819" y="37084"/>
                </a:lnTo>
                <a:lnTo>
                  <a:pt x="560611" y="63829"/>
                </a:lnTo>
                <a:lnTo>
                  <a:pt x="555878" y="82296"/>
                </a:lnTo>
                <a:lnTo>
                  <a:pt x="556656" y="89153"/>
                </a:lnTo>
                <a:lnTo>
                  <a:pt x="558577" y="96964"/>
                </a:lnTo>
                <a:lnTo>
                  <a:pt x="561701" y="105870"/>
                </a:lnTo>
                <a:lnTo>
                  <a:pt x="566038" y="115824"/>
                </a:lnTo>
                <a:lnTo>
                  <a:pt x="571880" y="128397"/>
                </a:lnTo>
                <a:lnTo>
                  <a:pt x="547369" y="139826"/>
                </a:lnTo>
                <a:lnTo>
                  <a:pt x="563685" y="174751"/>
                </a:lnTo>
                <a:lnTo>
                  <a:pt x="563353" y="174751"/>
                </a:lnTo>
                <a:lnTo>
                  <a:pt x="588137" y="163194"/>
                </a:lnTo>
                <a:lnTo>
                  <a:pt x="641800" y="163194"/>
                </a:lnTo>
                <a:lnTo>
                  <a:pt x="632205" y="142621"/>
                </a:lnTo>
                <a:lnTo>
                  <a:pt x="665226" y="127126"/>
                </a:lnTo>
                <a:lnTo>
                  <a:pt x="656245" y="107823"/>
                </a:lnTo>
                <a:lnTo>
                  <a:pt x="616076" y="107823"/>
                </a:lnTo>
                <a:lnTo>
                  <a:pt x="610488" y="96012"/>
                </a:lnTo>
                <a:lnTo>
                  <a:pt x="606551" y="87502"/>
                </a:lnTo>
                <a:lnTo>
                  <a:pt x="605281" y="81152"/>
                </a:lnTo>
                <a:lnTo>
                  <a:pt x="606678" y="76962"/>
                </a:lnTo>
                <a:lnTo>
                  <a:pt x="608076" y="72643"/>
                </a:lnTo>
                <a:lnTo>
                  <a:pt x="612013" y="68961"/>
                </a:lnTo>
                <a:lnTo>
                  <a:pt x="618363" y="66039"/>
                </a:lnTo>
                <a:lnTo>
                  <a:pt x="624839" y="62991"/>
                </a:lnTo>
                <a:lnTo>
                  <a:pt x="631951" y="60705"/>
                </a:lnTo>
                <a:lnTo>
                  <a:pt x="639826" y="59054"/>
                </a:lnTo>
                <a:lnTo>
                  <a:pt x="631443" y="25526"/>
                </a:lnTo>
                <a:close/>
              </a:path>
              <a:path w="831214" h="548639">
                <a:moveTo>
                  <a:pt x="693292" y="0"/>
                </a:moveTo>
                <a:lnTo>
                  <a:pt x="662092" y="44958"/>
                </a:lnTo>
                <a:lnTo>
                  <a:pt x="661057" y="46529"/>
                </a:lnTo>
                <a:lnTo>
                  <a:pt x="676528" y="79628"/>
                </a:lnTo>
                <a:lnTo>
                  <a:pt x="656208" y="89153"/>
                </a:lnTo>
                <a:lnTo>
                  <a:pt x="672591" y="124333"/>
                </a:lnTo>
                <a:lnTo>
                  <a:pt x="692912" y="114808"/>
                </a:lnTo>
                <a:lnTo>
                  <a:pt x="746841" y="114808"/>
                </a:lnTo>
                <a:lnTo>
                  <a:pt x="737234" y="94234"/>
                </a:lnTo>
                <a:lnTo>
                  <a:pt x="767333" y="80137"/>
                </a:lnTo>
                <a:lnTo>
                  <a:pt x="757516" y="59054"/>
                </a:lnTo>
                <a:lnTo>
                  <a:pt x="720911" y="59054"/>
                </a:lnTo>
                <a:lnTo>
                  <a:pt x="693292" y="0"/>
                </a:lnTo>
                <a:close/>
              </a:path>
              <a:path w="831214" h="548639">
                <a:moveTo>
                  <a:pt x="649096" y="92455"/>
                </a:moveTo>
                <a:lnTo>
                  <a:pt x="616076" y="107823"/>
                </a:lnTo>
                <a:lnTo>
                  <a:pt x="656245" y="107823"/>
                </a:lnTo>
                <a:lnTo>
                  <a:pt x="649096" y="92455"/>
                </a:lnTo>
                <a:close/>
              </a:path>
              <a:path w="831214" h="548639">
                <a:moveTo>
                  <a:pt x="750951" y="44958"/>
                </a:moveTo>
                <a:lnTo>
                  <a:pt x="720578" y="59054"/>
                </a:lnTo>
                <a:lnTo>
                  <a:pt x="757516" y="59054"/>
                </a:lnTo>
                <a:lnTo>
                  <a:pt x="750951" y="4495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676400" y="5334000"/>
            <a:ext cx="935990" cy="360045"/>
          </a:xfrm>
          <a:custGeom>
            <a:avLst/>
            <a:gdLst/>
            <a:ahLst/>
            <a:cxnLst/>
            <a:rect l="l" t="t" r="r" b="b"/>
            <a:pathLst>
              <a:path w="935989" h="360045">
                <a:moveTo>
                  <a:pt x="0" y="179831"/>
                </a:moveTo>
                <a:lnTo>
                  <a:pt x="19805" y="127895"/>
                </a:lnTo>
                <a:lnTo>
                  <a:pt x="75364" y="81913"/>
                </a:lnTo>
                <a:lnTo>
                  <a:pt x="114743" y="61850"/>
                </a:lnTo>
                <a:lnTo>
                  <a:pt x="160892" y="44111"/>
                </a:lnTo>
                <a:lnTo>
                  <a:pt x="213087" y="28973"/>
                </a:lnTo>
                <a:lnTo>
                  <a:pt x="270605" y="16714"/>
                </a:lnTo>
                <a:lnTo>
                  <a:pt x="332723" y="7614"/>
                </a:lnTo>
                <a:lnTo>
                  <a:pt x="398718" y="1949"/>
                </a:lnTo>
                <a:lnTo>
                  <a:pt x="467868" y="0"/>
                </a:lnTo>
                <a:lnTo>
                  <a:pt x="537017" y="1949"/>
                </a:lnTo>
                <a:lnTo>
                  <a:pt x="603012" y="7614"/>
                </a:lnTo>
                <a:lnTo>
                  <a:pt x="665130" y="16714"/>
                </a:lnTo>
                <a:lnTo>
                  <a:pt x="722648" y="28973"/>
                </a:lnTo>
                <a:lnTo>
                  <a:pt x="774843" y="44111"/>
                </a:lnTo>
                <a:lnTo>
                  <a:pt x="820992" y="61850"/>
                </a:lnTo>
                <a:lnTo>
                  <a:pt x="860371" y="81913"/>
                </a:lnTo>
                <a:lnTo>
                  <a:pt x="892259" y="104021"/>
                </a:lnTo>
                <a:lnTo>
                  <a:pt x="930664" y="153258"/>
                </a:lnTo>
                <a:lnTo>
                  <a:pt x="935736" y="179831"/>
                </a:lnTo>
                <a:lnTo>
                  <a:pt x="930664" y="206405"/>
                </a:lnTo>
                <a:lnTo>
                  <a:pt x="892259" y="255642"/>
                </a:lnTo>
                <a:lnTo>
                  <a:pt x="860371" y="277750"/>
                </a:lnTo>
                <a:lnTo>
                  <a:pt x="820992" y="297813"/>
                </a:lnTo>
                <a:lnTo>
                  <a:pt x="774843" y="315552"/>
                </a:lnTo>
                <a:lnTo>
                  <a:pt x="722648" y="330690"/>
                </a:lnTo>
                <a:lnTo>
                  <a:pt x="665130" y="342949"/>
                </a:lnTo>
                <a:lnTo>
                  <a:pt x="603012" y="352049"/>
                </a:lnTo>
                <a:lnTo>
                  <a:pt x="537017" y="357714"/>
                </a:lnTo>
                <a:lnTo>
                  <a:pt x="467868" y="359663"/>
                </a:lnTo>
                <a:lnTo>
                  <a:pt x="398718" y="357714"/>
                </a:lnTo>
                <a:lnTo>
                  <a:pt x="332723" y="352049"/>
                </a:lnTo>
                <a:lnTo>
                  <a:pt x="270605" y="342949"/>
                </a:lnTo>
                <a:lnTo>
                  <a:pt x="213087" y="330690"/>
                </a:lnTo>
                <a:lnTo>
                  <a:pt x="160892" y="315552"/>
                </a:lnTo>
                <a:lnTo>
                  <a:pt x="114743" y="297813"/>
                </a:lnTo>
                <a:lnTo>
                  <a:pt x="75364" y="277750"/>
                </a:lnTo>
                <a:lnTo>
                  <a:pt x="43476" y="255642"/>
                </a:lnTo>
                <a:lnTo>
                  <a:pt x="5071" y="206405"/>
                </a:lnTo>
                <a:lnTo>
                  <a:pt x="0" y="179831"/>
                </a:lnTo>
                <a:close/>
              </a:path>
            </a:pathLst>
          </a:custGeom>
          <a:ln w="12192">
            <a:solidFill>
              <a:srgbClr val="3917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670618" y="6699077"/>
            <a:ext cx="1802764" cy="97463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600" dirty="0">
                <a:latin typeface="Arial"/>
                <a:cs typeface="Arial"/>
              </a:rPr>
              <a:t>Double </a:t>
            </a:r>
            <a:r>
              <a:rPr sz="600" spc="-10" dirty="0">
                <a:latin typeface="Arial"/>
                <a:cs typeface="Arial"/>
              </a:rPr>
              <a:t>Degree</a:t>
            </a:r>
            <a:r>
              <a:rPr sz="600" dirty="0">
                <a:latin typeface="Arial"/>
                <a:cs typeface="Arial"/>
              </a:rPr>
              <a:t> </a:t>
            </a:r>
            <a:r>
              <a:rPr sz="600" spc="-10" dirty="0">
                <a:latin typeface="Arial"/>
                <a:cs typeface="Arial"/>
              </a:rPr>
              <a:t>Infoevent</a:t>
            </a:r>
            <a:r>
              <a:rPr sz="600" spc="-15" dirty="0">
                <a:latin typeface="Arial"/>
                <a:cs typeface="Arial"/>
              </a:rPr>
              <a:t> </a:t>
            </a:r>
            <a:r>
              <a:rPr sz="600" dirty="0">
                <a:latin typeface="Arial"/>
                <a:cs typeface="Arial"/>
              </a:rPr>
              <a:t>Dez</a:t>
            </a:r>
            <a:r>
              <a:rPr sz="600" spc="-5" dirty="0">
                <a:latin typeface="Arial"/>
                <a:cs typeface="Arial"/>
              </a:rPr>
              <a:t> </a:t>
            </a:r>
            <a:r>
              <a:rPr sz="600" dirty="0">
                <a:latin typeface="Arial"/>
                <a:cs typeface="Arial"/>
              </a:rPr>
              <a:t>202</a:t>
            </a:r>
            <a:r>
              <a:rPr lang="de-DE" sz="600" dirty="0">
                <a:latin typeface="Arial"/>
                <a:cs typeface="Arial"/>
              </a:rPr>
              <a:t>4</a:t>
            </a:r>
            <a:r>
              <a:rPr sz="600" spc="-5" dirty="0">
                <a:latin typeface="Arial"/>
                <a:cs typeface="Arial"/>
              </a:rPr>
              <a:t> </a:t>
            </a:r>
            <a:r>
              <a:rPr sz="600" dirty="0">
                <a:latin typeface="Arial"/>
                <a:cs typeface="Arial"/>
              </a:rPr>
              <a:t>-</a:t>
            </a:r>
            <a:r>
              <a:rPr sz="600" spc="-15" dirty="0">
                <a:latin typeface="Arial"/>
                <a:cs typeface="Arial"/>
              </a:rPr>
              <a:t> </a:t>
            </a:r>
            <a:r>
              <a:rPr sz="600" dirty="0">
                <a:latin typeface="Arial"/>
                <a:cs typeface="Arial"/>
              </a:rPr>
              <a:t>MSc</a:t>
            </a:r>
            <a:r>
              <a:rPr sz="600" spc="5" dirty="0">
                <a:latin typeface="Arial"/>
                <a:cs typeface="Arial"/>
              </a:rPr>
              <a:t> </a:t>
            </a:r>
            <a:r>
              <a:rPr sz="600" spc="-10" dirty="0">
                <a:latin typeface="Arial"/>
                <a:cs typeface="Arial"/>
              </a:rPr>
              <a:t>Informatik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543543" y="6587952"/>
            <a:ext cx="131445" cy="111125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z="600" spc="-50" dirty="0">
                <a:latin typeface="Arial"/>
                <a:cs typeface="Arial"/>
              </a:rPr>
              <a:t>8</a:t>
            </a:fld>
            <a:endParaRPr sz="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29920"/>
            <a:chOff x="0" y="0"/>
            <a:chExt cx="9144000" cy="62992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2941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23632" y="152400"/>
              <a:ext cx="908303" cy="324612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08812" y="1052829"/>
            <a:ext cx="1804670" cy="41338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550" dirty="0">
                <a:solidFill>
                  <a:srgbClr val="512379"/>
                </a:solidFill>
                <a:latin typeface="Arial"/>
                <a:cs typeface="Arial"/>
              </a:rPr>
              <a:t>UQ</a:t>
            </a:r>
            <a:r>
              <a:rPr sz="2550" spc="-35" dirty="0">
                <a:solidFill>
                  <a:srgbClr val="512379"/>
                </a:solidFill>
                <a:latin typeface="Arial"/>
                <a:cs typeface="Arial"/>
              </a:rPr>
              <a:t> </a:t>
            </a:r>
            <a:r>
              <a:rPr sz="2550" spc="-10" dirty="0">
                <a:solidFill>
                  <a:srgbClr val="512379"/>
                </a:solidFill>
                <a:latin typeface="Arial"/>
                <a:cs typeface="Arial"/>
              </a:rPr>
              <a:t>Campus</a:t>
            </a:r>
            <a:endParaRPr sz="255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17091" y="1700783"/>
            <a:ext cx="6911340" cy="4608576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508812" y="6587952"/>
            <a:ext cx="1802764" cy="97463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600" dirty="0">
                <a:latin typeface="Arial"/>
                <a:cs typeface="Arial"/>
              </a:rPr>
              <a:t>Double </a:t>
            </a:r>
            <a:r>
              <a:rPr sz="600" spc="-10" dirty="0">
                <a:latin typeface="Arial"/>
                <a:cs typeface="Arial"/>
              </a:rPr>
              <a:t>Degree</a:t>
            </a:r>
            <a:r>
              <a:rPr sz="600" dirty="0">
                <a:latin typeface="Arial"/>
                <a:cs typeface="Arial"/>
              </a:rPr>
              <a:t> </a:t>
            </a:r>
            <a:r>
              <a:rPr sz="600" spc="-10" dirty="0">
                <a:latin typeface="Arial"/>
                <a:cs typeface="Arial"/>
              </a:rPr>
              <a:t>Infoevent</a:t>
            </a:r>
            <a:r>
              <a:rPr sz="600" spc="-15" dirty="0">
                <a:latin typeface="Arial"/>
                <a:cs typeface="Arial"/>
              </a:rPr>
              <a:t> </a:t>
            </a:r>
            <a:r>
              <a:rPr sz="600" dirty="0">
                <a:latin typeface="Arial"/>
                <a:cs typeface="Arial"/>
              </a:rPr>
              <a:t>Dez</a:t>
            </a:r>
            <a:r>
              <a:rPr sz="600" spc="-5" dirty="0">
                <a:latin typeface="Arial"/>
                <a:cs typeface="Arial"/>
              </a:rPr>
              <a:t> </a:t>
            </a:r>
            <a:r>
              <a:rPr sz="600" dirty="0">
                <a:latin typeface="Arial"/>
                <a:cs typeface="Arial"/>
              </a:rPr>
              <a:t>202</a:t>
            </a:r>
            <a:r>
              <a:rPr lang="de-DE" sz="600" dirty="0">
                <a:latin typeface="Arial"/>
                <a:cs typeface="Arial"/>
              </a:rPr>
              <a:t>4</a:t>
            </a:r>
            <a:r>
              <a:rPr sz="600" spc="-5" dirty="0">
                <a:latin typeface="Arial"/>
                <a:cs typeface="Arial"/>
              </a:rPr>
              <a:t> </a:t>
            </a:r>
            <a:r>
              <a:rPr sz="600" dirty="0">
                <a:latin typeface="Arial"/>
                <a:cs typeface="Arial"/>
              </a:rPr>
              <a:t>-</a:t>
            </a:r>
            <a:r>
              <a:rPr sz="600" spc="-15" dirty="0">
                <a:latin typeface="Arial"/>
                <a:cs typeface="Arial"/>
              </a:rPr>
              <a:t> </a:t>
            </a:r>
            <a:r>
              <a:rPr sz="600" dirty="0">
                <a:latin typeface="Arial"/>
                <a:cs typeface="Arial"/>
              </a:rPr>
              <a:t>MSc</a:t>
            </a:r>
            <a:r>
              <a:rPr sz="600" spc="5" dirty="0">
                <a:latin typeface="Arial"/>
                <a:cs typeface="Arial"/>
              </a:rPr>
              <a:t> </a:t>
            </a:r>
            <a:r>
              <a:rPr sz="600" spc="-10" dirty="0">
                <a:latin typeface="Arial"/>
                <a:cs typeface="Arial"/>
              </a:rPr>
              <a:t>Informatik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061075" y="6587646"/>
            <a:ext cx="793750" cy="111125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600" dirty="0">
                <a:latin typeface="Arial"/>
                <a:cs typeface="Arial"/>
              </a:rPr>
              <a:t>CRICOS</a:t>
            </a:r>
            <a:r>
              <a:rPr sz="600" spc="-25" dirty="0">
                <a:latin typeface="Arial"/>
                <a:cs typeface="Arial"/>
              </a:rPr>
              <a:t> </a:t>
            </a:r>
            <a:r>
              <a:rPr sz="600" dirty="0">
                <a:latin typeface="Arial"/>
                <a:cs typeface="Arial"/>
              </a:rPr>
              <a:t>code</a:t>
            </a:r>
            <a:r>
              <a:rPr sz="600" spc="-20" dirty="0">
                <a:latin typeface="Arial"/>
                <a:cs typeface="Arial"/>
              </a:rPr>
              <a:t> </a:t>
            </a:r>
            <a:r>
              <a:rPr sz="600" spc="-10" dirty="0">
                <a:latin typeface="Arial"/>
                <a:cs typeface="Arial"/>
              </a:rPr>
              <a:t>00025B</a:t>
            </a:r>
            <a:endParaRPr sz="6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543543" y="6587952"/>
            <a:ext cx="131445" cy="111125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z="600" spc="-50" dirty="0">
                <a:latin typeface="Arial"/>
                <a:cs typeface="Arial"/>
              </a:rPr>
              <a:t>9</a:t>
            </a:fld>
            <a:endParaRPr sz="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1459</Words>
  <Application>Microsoft Office PowerPoint</Application>
  <PresentationFormat>Bildschirmpräsentation (4:3)</PresentationFormat>
  <Paragraphs>264</Paragraphs>
  <Slides>21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21</vt:i4>
      </vt:variant>
    </vt:vector>
  </HeadingPairs>
  <TitlesOfParts>
    <vt:vector size="26" baseType="lpstr">
      <vt:lpstr>Arial</vt:lpstr>
      <vt:lpstr>Calibri</vt:lpstr>
      <vt:lpstr>Times New Roman</vt:lpstr>
      <vt:lpstr>Verdana</vt:lpstr>
      <vt:lpstr>Office Theme</vt:lpstr>
      <vt:lpstr>PowerPoint-Präsentation</vt:lpstr>
      <vt:lpstr>PowerPoint-Präsentation</vt:lpstr>
      <vt:lpstr>Gründe für einen Double Degree</vt:lpstr>
      <vt:lpstr>Voraussetzungen</vt:lpstr>
      <vt:lpstr>Das DD-Modell im MSc Informatik</vt:lpstr>
      <vt:lpstr>UQ Double Degree Start im Februar 2026</vt:lpstr>
      <vt:lpstr>TUM =&gt; UQ Pathway</vt:lpstr>
      <vt:lpstr>Double Degree University of Queensland – Master Data Science – start in February 2026 – apply in January 2025</vt:lpstr>
      <vt:lpstr>UQ Campus</vt:lpstr>
      <vt:lpstr>Kungliga Tekniska Högskolan (KTH), Stockholm</vt:lpstr>
      <vt:lpstr>Kungliga Tekniska Högskolan (KTH), Stockholm</vt:lpstr>
      <vt:lpstr>Kungliga Tekniska Högskolan (KTH), Stockholm</vt:lpstr>
      <vt:lpstr>Kungliga Tekniska Högskolan (KTH), Stockholm</vt:lpstr>
      <vt:lpstr>Kungliga Tekniska Högskolan (KTH), Stockholm</vt:lpstr>
      <vt:lpstr>Master Programme  KTH EECS</vt:lpstr>
      <vt:lpstr>Institut Polytechnique de Paris (IPP)</vt:lpstr>
      <vt:lpstr>A new building on the IP Paris campus</vt:lpstr>
      <vt:lpstr>Institut Polytechnique de Paris Empfehlung für Ablauf</vt:lpstr>
      <vt:lpstr>Institut Polytechnique de Paris Pathway Beispiel</vt:lpstr>
      <vt:lpstr>Bewerbungsfristen</vt:lpstr>
      <vt:lpstr>Weitere Informationen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Double Master Degrees im MSc Informatik mit Russland, Frankreich, Schweden, Marokko und USA</dc:title>
  <dc:creator>Martina von Imhoff</dc:creator>
  <cp:lastModifiedBy>Carola Jumpertz</cp:lastModifiedBy>
  <cp:revision>36</cp:revision>
  <dcterms:created xsi:type="dcterms:W3CDTF">2024-12-16T13:47:21Z</dcterms:created>
  <dcterms:modified xsi:type="dcterms:W3CDTF">2024-12-18T16:18:41Z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2023-12-13T00:00:00Z</vt:filetime>
  </property>
  <property fmtid="{D5CDD505-2E9C-101B-9397-08002B2CF9AE}" pid="3" name="Creator">
    <vt:lpwstr>Microsoft® PowerPoint® 2019</vt:lpwstr>
  </property>
  <property fmtid="{D5CDD505-2E9C-101B-9397-08002B2CF9AE}" pid="4" name="LastSaved">
    <vt:filetime>2024-12-16T00:00:00Z</vt:filetime>
  </property>
  <property fmtid="{D5CDD505-2E9C-101B-9397-08002B2CF9AE}" pid="5" name="Producer">
    <vt:lpwstr>Microsoft® PowerPoint® 2019</vt:lpwstr>
  </property>
</Properties>
</file>